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5"/>
  </p:notesMasterIdLst>
  <p:handoutMasterIdLst>
    <p:handoutMasterId r:id="rId86"/>
  </p:handoutMasterIdLst>
  <p:sldIdLst>
    <p:sldId id="328" r:id="rId2"/>
    <p:sldId id="660" r:id="rId3"/>
    <p:sldId id="396" r:id="rId4"/>
    <p:sldId id="401" r:id="rId5"/>
    <p:sldId id="397" r:id="rId6"/>
    <p:sldId id="261" r:id="rId7"/>
    <p:sldId id="262" r:id="rId8"/>
    <p:sldId id="464" r:id="rId9"/>
    <p:sldId id="466" r:id="rId10"/>
    <p:sldId id="468" r:id="rId11"/>
    <p:sldId id="469" r:id="rId12"/>
    <p:sldId id="470" r:id="rId13"/>
    <p:sldId id="471" r:id="rId14"/>
    <p:sldId id="472" r:id="rId15"/>
    <p:sldId id="473" r:id="rId16"/>
    <p:sldId id="474" r:id="rId17"/>
    <p:sldId id="475" r:id="rId18"/>
    <p:sldId id="476" r:id="rId19"/>
    <p:sldId id="477" r:id="rId20"/>
    <p:sldId id="478" r:id="rId21"/>
    <p:sldId id="479" r:id="rId22"/>
    <p:sldId id="480" r:id="rId23"/>
    <p:sldId id="481" r:id="rId24"/>
    <p:sldId id="482" r:id="rId25"/>
    <p:sldId id="483" r:id="rId26"/>
    <p:sldId id="484" r:id="rId27"/>
    <p:sldId id="485" r:id="rId28"/>
    <p:sldId id="486" r:id="rId29"/>
    <p:sldId id="487" r:id="rId30"/>
    <p:sldId id="488" r:id="rId31"/>
    <p:sldId id="489" r:id="rId32"/>
    <p:sldId id="531" r:id="rId33"/>
    <p:sldId id="532" r:id="rId34"/>
    <p:sldId id="533" r:id="rId35"/>
    <p:sldId id="534" r:id="rId36"/>
    <p:sldId id="535" r:id="rId37"/>
    <p:sldId id="536" r:id="rId38"/>
    <p:sldId id="537" r:id="rId39"/>
    <p:sldId id="538" r:id="rId40"/>
    <p:sldId id="539" r:id="rId41"/>
    <p:sldId id="540" r:id="rId42"/>
    <p:sldId id="541" r:id="rId43"/>
    <p:sldId id="542" r:id="rId44"/>
    <p:sldId id="543" r:id="rId45"/>
    <p:sldId id="544" r:id="rId46"/>
    <p:sldId id="545" r:id="rId47"/>
    <p:sldId id="546" r:id="rId48"/>
    <p:sldId id="547" r:id="rId49"/>
    <p:sldId id="548" r:id="rId50"/>
    <p:sldId id="549" r:id="rId51"/>
    <p:sldId id="550" r:id="rId52"/>
    <p:sldId id="551" r:id="rId53"/>
    <p:sldId id="552" r:id="rId54"/>
    <p:sldId id="553" r:id="rId55"/>
    <p:sldId id="554" r:id="rId56"/>
    <p:sldId id="555" r:id="rId57"/>
    <p:sldId id="556" r:id="rId58"/>
    <p:sldId id="557" r:id="rId59"/>
    <p:sldId id="558" r:id="rId60"/>
    <p:sldId id="661" r:id="rId61"/>
    <p:sldId id="559" r:id="rId62"/>
    <p:sldId id="662" r:id="rId63"/>
    <p:sldId id="560" r:id="rId64"/>
    <p:sldId id="561" r:id="rId65"/>
    <p:sldId id="562" r:id="rId66"/>
    <p:sldId id="563" r:id="rId67"/>
    <p:sldId id="564" r:id="rId68"/>
    <p:sldId id="565" r:id="rId69"/>
    <p:sldId id="566" r:id="rId70"/>
    <p:sldId id="567" r:id="rId71"/>
    <p:sldId id="568" r:id="rId72"/>
    <p:sldId id="569" r:id="rId73"/>
    <p:sldId id="570" r:id="rId74"/>
    <p:sldId id="571" r:id="rId75"/>
    <p:sldId id="572" r:id="rId76"/>
    <p:sldId id="573" r:id="rId77"/>
    <p:sldId id="574" r:id="rId78"/>
    <p:sldId id="575" r:id="rId79"/>
    <p:sldId id="576" r:id="rId80"/>
    <p:sldId id="577" r:id="rId81"/>
    <p:sldId id="578" r:id="rId82"/>
    <p:sldId id="579" r:id="rId83"/>
    <p:sldId id="580" r:id="rId8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E6E6"/>
    <a:srgbClr val="E8E8E8"/>
    <a:srgbClr val="D86424"/>
    <a:srgbClr val="FCA600"/>
    <a:srgbClr val="874694"/>
    <a:srgbClr val="74508A"/>
    <a:srgbClr val="FFCC66"/>
    <a:srgbClr val="FFCE06"/>
    <a:srgbClr val="2069E0"/>
    <a:srgbClr val="4C87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58" autoAdjust="0"/>
    <p:restoredTop sz="93557" autoAdjust="0"/>
  </p:normalViewPr>
  <p:slideViewPr>
    <p:cSldViewPr snapToGrid="0">
      <p:cViewPr varScale="1">
        <p:scale>
          <a:sx n="59" d="100"/>
          <a:sy n="59" d="100"/>
        </p:scale>
        <p:origin x="836"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BD4F264-5077-43CE-8FBA-7503A8AA86C2}" type="doc">
      <dgm:prSet loTypeId="urn:microsoft.com/office/officeart/2005/8/layout/arrow6#1" loCatId="process" qsTypeId="urn:microsoft.com/office/officeart/2005/8/quickstyle/simple1#1" qsCatId="simple" csTypeId="urn:microsoft.com/office/officeart/2005/8/colors/accent1_2#1" csCatId="accent1" phldr="1"/>
      <dgm:spPr/>
      <dgm:t>
        <a:bodyPr/>
        <a:lstStyle/>
        <a:p>
          <a:endParaRPr lang="zh-CN" altLang="en-US"/>
        </a:p>
      </dgm:t>
    </dgm:pt>
    <dgm:pt modelId="{18705A43-698F-433E-9910-E3855A078238}">
      <dgm:prSet phldrT="[文本]"/>
      <dgm:spPr/>
      <dgm:t>
        <a:bodyPr/>
        <a:lstStyle/>
        <a:p>
          <a:r>
            <a:rPr lang="en-US" altLang="zh-CN" dirty="0"/>
            <a:t>Text Analysis</a:t>
          </a:r>
          <a:endParaRPr lang="zh-CN" altLang="en-US" dirty="0"/>
        </a:p>
      </dgm:t>
    </dgm:pt>
    <dgm:pt modelId="{CE0089CD-7D95-4E6E-9CA0-D982CA766BAC}" type="parTrans" cxnId="{EAF868D7-314C-4C2C-BE3B-5D34FB41A26D}">
      <dgm:prSet/>
      <dgm:spPr/>
      <dgm:t>
        <a:bodyPr/>
        <a:lstStyle/>
        <a:p>
          <a:endParaRPr lang="zh-CN" altLang="en-US"/>
        </a:p>
      </dgm:t>
    </dgm:pt>
    <dgm:pt modelId="{2076C768-D0CF-4C66-B1A0-633C48AF66D8}" type="sibTrans" cxnId="{EAF868D7-314C-4C2C-BE3B-5D34FB41A26D}">
      <dgm:prSet/>
      <dgm:spPr/>
      <dgm:t>
        <a:bodyPr/>
        <a:lstStyle/>
        <a:p>
          <a:endParaRPr lang="zh-CN" altLang="en-US"/>
        </a:p>
      </dgm:t>
    </dgm:pt>
    <dgm:pt modelId="{D0B77696-2C3D-4CA5-8F26-06A33A9D0DB7}">
      <dgm:prSet phldrT="[文本]"/>
      <dgm:spPr/>
      <dgm:t>
        <a:bodyPr/>
        <a:lstStyle/>
        <a:p>
          <a:r>
            <a:rPr lang="en-US" altLang="zh-CN" dirty="0"/>
            <a:t>Language Focus</a:t>
          </a:r>
          <a:endParaRPr lang="zh-CN" altLang="en-US" dirty="0"/>
        </a:p>
      </dgm:t>
    </dgm:pt>
    <dgm:pt modelId="{0E085ECD-7FE9-4FAC-9425-C0CD64CB4257}" type="parTrans" cxnId="{6D727A5A-25A6-4922-B977-CD2560852AC1}">
      <dgm:prSet/>
      <dgm:spPr/>
      <dgm:t>
        <a:bodyPr/>
        <a:lstStyle/>
        <a:p>
          <a:endParaRPr lang="zh-CN" altLang="en-US"/>
        </a:p>
      </dgm:t>
    </dgm:pt>
    <dgm:pt modelId="{10E9D0B7-8607-4A14-92B0-8E52B60F7740}" type="sibTrans" cxnId="{6D727A5A-25A6-4922-B977-CD2560852AC1}">
      <dgm:prSet/>
      <dgm:spPr/>
      <dgm:t>
        <a:bodyPr/>
        <a:lstStyle/>
        <a:p>
          <a:endParaRPr lang="zh-CN" altLang="en-US"/>
        </a:p>
      </dgm:t>
    </dgm:pt>
    <dgm:pt modelId="{68776FEB-C07E-47CD-BA1C-2E851E938177}" type="pres">
      <dgm:prSet presAssocID="{9BD4F264-5077-43CE-8FBA-7503A8AA86C2}" presName="compositeShape" presStyleCnt="0">
        <dgm:presLayoutVars>
          <dgm:chMax val="2"/>
          <dgm:dir/>
          <dgm:resizeHandles val="exact"/>
        </dgm:presLayoutVars>
      </dgm:prSet>
      <dgm:spPr/>
    </dgm:pt>
    <dgm:pt modelId="{8A313109-D524-484B-B941-F3AC206CB270}" type="pres">
      <dgm:prSet presAssocID="{9BD4F264-5077-43CE-8FBA-7503A8AA86C2}" presName="ribbon" presStyleLbl="node1" presStyleIdx="0" presStyleCnt="1" custScaleX="85586" custScaleY="89761" custLinFactNeighborX="-2036" custLinFactNeighborY="-3010"/>
      <dgm:spPr/>
    </dgm:pt>
    <dgm:pt modelId="{4E1C95DA-1E0A-480B-B9F0-EEDC608EAB9E}" type="pres">
      <dgm:prSet presAssocID="{9BD4F264-5077-43CE-8FBA-7503A8AA86C2}" presName="leftArrowText" presStyleLbl="node1" presStyleIdx="0" presStyleCnt="1">
        <dgm:presLayoutVars>
          <dgm:chMax val="0"/>
          <dgm:bulletEnabled val="1"/>
        </dgm:presLayoutVars>
      </dgm:prSet>
      <dgm:spPr/>
    </dgm:pt>
    <dgm:pt modelId="{9F968956-9A7D-4173-A197-4218AD526706}" type="pres">
      <dgm:prSet presAssocID="{9BD4F264-5077-43CE-8FBA-7503A8AA86C2}" presName="rightArrowText" presStyleLbl="node1" presStyleIdx="0" presStyleCnt="1" custScaleY="94949">
        <dgm:presLayoutVars>
          <dgm:chMax val="0"/>
          <dgm:bulletEnabled val="1"/>
        </dgm:presLayoutVars>
      </dgm:prSet>
      <dgm:spPr/>
    </dgm:pt>
  </dgm:ptLst>
  <dgm:cxnLst>
    <dgm:cxn modelId="{B4824321-D294-4B1D-8462-E2C89DA9CF40}" type="presOf" srcId="{9BD4F264-5077-43CE-8FBA-7503A8AA86C2}" destId="{68776FEB-C07E-47CD-BA1C-2E851E938177}" srcOrd="0" destOrd="0" presId="urn:microsoft.com/office/officeart/2005/8/layout/arrow6#1"/>
    <dgm:cxn modelId="{6D727A5A-25A6-4922-B977-CD2560852AC1}" srcId="{9BD4F264-5077-43CE-8FBA-7503A8AA86C2}" destId="{D0B77696-2C3D-4CA5-8F26-06A33A9D0DB7}" srcOrd="1" destOrd="0" parTransId="{0E085ECD-7FE9-4FAC-9425-C0CD64CB4257}" sibTransId="{10E9D0B7-8607-4A14-92B0-8E52B60F7740}"/>
    <dgm:cxn modelId="{D09EEBCC-6F9D-4CCD-A174-237A531BE1CA}" type="presOf" srcId="{D0B77696-2C3D-4CA5-8F26-06A33A9D0DB7}" destId="{9F968956-9A7D-4173-A197-4218AD526706}" srcOrd="0" destOrd="0" presId="urn:microsoft.com/office/officeart/2005/8/layout/arrow6#1"/>
    <dgm:cxn modelId="{EAF868D7-314C-4C2C-BE3B-5D34FB41A26D}" srcId="{9BD4F264-5077-43CE-8FBA-7503A8AA86C2}" destId="{18705A43-698F-433E-9910-E3855A078238}" srcOrd="0" destOrd="0" parTransId="{CE0089CD-7D95-4E6E-9CA0-D982CA766BAC}" sibTransId="{2076C768-D0CF-4C66-B1A0-633C48AF66D8}"/>
    <dgm:cxn modelId="{4252EAEE-EE3A-4B67-8F0E-4F5E10CDDA83}" type="presOf" srcId="{18705A43-698F-433E-9910-E3855A078238}" destId="{4E1C95DA-1E0A-480B-B9F0-EEDC608EAB9E}" srcOrd="0" destOrd="0" presId="urn:microsoft.com/office/officeart/2005/8/layout/arrow6#1"/>
    <dgm:cxn modelId="{402AFA9F-520F-4A4A-98BB-AB9B751C9EA2}" type="presParOf" srcId="{68776FEB-C07E-47CD-BA1C-2E851E938177}" destId="{8A313109-D524-484B-B941-F3AC206CB270}" srcOrd="0" destOrd="0" presId="urn:microsoft.com/office/officeart/2005/8/layout/arrow6#1"/>
    <dgm:cxn modelId="{5A3C86B4-03E6-45D0-93B0-D171E13B74C5}" type="presParOf" srcId="{68776FEB-C07E-47CD-BA1C-2E851E938177}" destId="{4E1C95DA-1E0A-480B-B9F0-EEDC608EAB9E}" srcOrd="1" destOrd="0" presId="urn:microsoft.com/office/officeart/2005/8/layout/arrow6#1"/>
    <dgm:cxn modelId="{0C8F099D-AED7-4336-8742-F8DEEB0EADF8}" type="presParOf" srcId="{68776FEB-C07E-47CD-BA1C-2E851E938177}" destId="{9F968956-9A7D-4173-A197-4218AD526706}" srcOrd="2" destOrd="0" presId="urn:microsoft.com/office/officeart/2005/8/layout/arrow6#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313109-D524-484B-B941-F3AC206CB270}">
      <dsp:nvSpPr>
        <dsp:cNvPr id="0" name=""/>
        <dsp:cNvSpPr/>
      </dsp:nvSpPr>
      <dsp:spPr>
        <a:xfrm>
          <a:off x="314140" y="614569"/>
          <a:ext cx="5199388" cy="2181208"/>
        </a:xfrm>
        <a:prstGeom prst="leftRightRibb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1C95DA-1E0A-480B-B9F0-EEDC608EAB9E}">
      <dsp:nvSpPr>
        <dsp:cNvPr id="0" name=""/>
        <dsp:cNvSpPr/>
      </dsp:nvSpPr>
      <dsp:spPr>
        <a:xfrm>
          <a:off x="729005" y="988561"/>
          <a:ext cx="2004764" cy="1190708"/>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13792" rIns="0" bIns="121920" numCol="1" spcCol="1270" anchor="ctr" anchorCtr="0">
          <a:noAutofit/>
        </a:bodyPr>
        <a:lstStyle/>
        <a:p>
          <a:pPr marL="0" lvl="0" indent="0" algn="ctr" defTabSz="1422400">
            <a:lnSpc>
              <a:spcPct val="90000"/>
            </a:lnSpc>
            <a:spcBef>
              <a:spcPct val="0"/>
            </a:spcBef>
            <a:spcAft>
              <a:spcPct val="35000"/>
            </a:spcAft>
            <a:buNone/>
          </a:pPr>
          <a:r>
            <a:rPr lang="en-US" altLang="zh-CN" sz="3200" kern="1200" dirty="0"/>
            <a:t>Text Analysis</a:t>
          </a:r>
          <a:endParaRPr lang="zh-CN" altLang="en-US" sz="3200" kern="1200" dirty="0"/>
        </a:p>
      </dsp:txBody>
      <dsp:txXfrm>
        <a:off x="729005" y="988561"/>
        <a:ext cx="2004764" cy="1190708"/>
      </dsp:txXfrm>
    </dsp:sp>
    <dsp:sp modelId="{9F968956-9A7D-4173-A197-4218AD526706}">
      <dsp:nvSpPr>
        <dsp:cNvPr id="0" name=""/>
        <dsp:cNvSpPr/>
      </dsp:nvSpPr>
      <dsp:spPr>
        <a:xfrm>
          <a:off x="3037522" y="1407435"/>
          <a:ext cx="2369267" cy="1130566"/>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13792" rIns="0" bIns="121920" numCol="1" spcCol="1270" anchor="ctr" anchorCtr="0">
          <a:noAutofit/>
        </a:bodyPr>
        <a:lstStyle/>
        <a:p>
          <a:pPr marL="0" lvl="0" indent="0" algn="ctr" defTabSz="1422400">
            <a:lnSpc>
              <a:spcPct val="90000"/>
            </a:lnSpc>
            <a:spcBef>
              <a:spcPct val="0"/>
            </a:spcBef>
            <a:spcAft>
              <a:spcPct val="35000"/>
            </a:spcAft>
            <a:buNone/>
          </a:pPr>
          <a:r>
            <a:rPr lang="en-US" altLang="zh-CN" sz="3200" kern="1200" dirty="0"/>
            <a:t>Language Focus</a:t>
          </a:r>
          <a:endParaRPr lang="zh-CN" altLang="en-US" sz="3200" kern="1200" dirty="0"/>
        </a:p>
      </dsp:txBody>
      <dsp:txXfrm>
        <a:off x="3037522" y="1407435"/>
        <a:ext cx="2369267" cy="1130566"/>
      </dsp:txXfrm>
    </dsp:sp>
  </dsp:spTree>
</dsp:drawing>
</file>

<file path=ppt/diagrams/layout1.xml><?xml version="1.0" encoding="utf-8"?>
<dgm:layoutDef xmlns:dgm="http://schemas.openxmlformats.org/drawingml/2006/diagram" xmlns:a="http://schemas.openxmlformats.org/drawingml/2006/main" uniqueId="urn:microsoft.com/office/officeart/2005/8/layout/arrow6#1">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ar" val="2.5"/>
      <dgm:param type="vertAlign" val="mid"/>
      <dgm:param type="horzAlign" val="ctr"/>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2020/9/4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7391724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9CC418-3A60-43E9-BD30-B5F3676A6068}" type="datetimeFigureOut">
              <a:rPr lang="zh-CN" altLang="en-US" smtClean="0"/>
              <a:t>2020/9/4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D66D20-C27E-4F88-8B09-303578CD2AE1}" type="slidenum">
              <a:rPr lang="zh-CN" altLang="en-US" smtClean="0"/>
              <a:t>‹#›</a:t>
            </a:fld>
            <a:endParaRPr lang="zh-CN" altLang="en-US"/>
          </a:p>
        </p:txBody>
      </p:sp>
    </p:spTree>
    <p:extLst>
      <p:ext uri="{BB962C8B-B14F-4D97-AF65-F5344CB8AC3E}">
        <p14:creationId xmlns:p14="http://schemas.microsoft.com/office/powerpoint/2010/main" val="36906658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2</a:t>
            </a:fld>
            <a:endParaRPr lang="zh-CN" altLang="en-US"/>
          </a:p>
        </p:txBody>
      </p:sp>
    </p:spTree>
    <p:extLst>
      <p:ext uri="{BB962C8B-B14F-4D97-AF65-F5344CB8AC3E}">
        <p14:creationId xmlns:p14="http://schemas.microsoft.com/office/powerpoint/2010/main" val="27466583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7D66D20-C27E-4F88-8B09-303578CD2AE1}" type="slidenum">
              <a:rPr lang="zh-CN" altLang="en-US" smtClean="0"/>
              <a:t>11</a:t>
            </a:fld>
            <a:endParaRPr lang="zh-CN" altLang="en-US"/>
          </a:p>
        </p:txBody>
      </p:sp>
    </p:spTree>
    <p:extLst>
      <p:ext uri="{BB962C8B-B14F-4D97-AF65-F5344CB8AC3E}">
        <p14:creationId xmlns:p14="http://schemas.microsoft.com/office/powerpoint/2010/main" val="10871988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40D476CD-C764-4B67-8976-77434A440905}"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18332EFB-38CF-445F-96B9-87392E0A1E01}"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5C5E4788-54E0-4319-A3A4-0DFB2971DC4D}"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4DDA92DC-927F-428B-9A37-04FDDEA5CCD7}"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3F1E06AA-7692-40CC-B212-536F60B1CA89}"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1056B7DA-8B96-4B75-B632-36602CA6C0A1}" type="datetime1">
              <a:rPr lang="zh-CN" altLang="en-US" smtClean="0"/>
              <a:t>2020/9/4</a:t>
            </a:fld>
            <a:endParaRPr lang="zh-CN" altLang="en-US"/>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582334"/>
            <a:ext cx="4937760" cy="3378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582334"/>
            <a:ext cx="4937760" cy="3378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a:xfrm>
            <a:off x="1097280" y="6459785"/>
            <a:ext cx="2472271" cy="365125"/>
          </a:xfrm>
          <a:prstGeom prst="rect">
            <a:avLst/>
          </a:prstGeom>
        </p:spPr>
        <p:txBody>
          <a:bodyPr/>
          <a:lstStyle/>
          <a:p>
            <a:fld id="{2E52E61B-28AF-4BDF-B176-517C8FDA3FE1}" type="datetime1">
              <a:rPr lang="zh-CN" altLang="en-US" smtClean="0"/>
              <a:t>2020/9/4</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9" name="Slide Number Placeholder 8"/>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单击此处编辑母版标题样式</a:t>
            </a:r>
            <a:endParaRPr lang="en-US" dirty="0"/>
          </a:p>
        </p:txBody>
      </p:sp>
      <p:sp>
        <p:nvSpPr>
          <p:cNvPr id="3" name="Date Placeholder 2"/>
          <p:cNvSpPr>
            <a:spLocks noGrp="1"/>
          </p:cNvSpPr>
          <p:nvPr>
            <p:ph type="dt" sz="half" idx="10"/>
          </p:nvPr>
        </p:nvSpPr>
        <p:spPr>
          <a:xfrm>
            <a:off x="1097280" y="6459785"/>
            <a:ext cx="2472271" cy="365125"/>
          </a:xfrm>
          <a:prstGeom prst="rect">
            <a:avLst/>
          </a:prstGeom>
        </p:spPr>
        <p:txBody>
          <a:bodyPr/>
          <a:lstStyle/>
          <a:p>
            <a:fld id="{448D3A09-F6E8-4C5F-8E92-4092FAF42A32}" type="datetime1">
              <a:rPr lang="zh-CN" altLang="en-US" smtClean="0"/>
              <a:t>2020/9/4</a:t>
            </a:fld>
            <a:endParaRPr lang="zh-CN" altLang="en-US"/>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p>
            <a:r>
              <a:rPr lang="zh-CN" altLang="en-US" dirty="0"/>
              <a:t>华东师范大学出版社</a:t>
            </a:r>
          </a:p>
        </p:txBody>
      </p:sp>
      <p:sp>
        <p:nvSpPr>
          <p:cNvPr id="5" name="Slide Number Placeholder 4"/>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4" name="矩形 3"/>
          <p:cNvSpPr/>
          <p:nvPr userDrawn="1"/>
        </p:nvSpPr>
        <p:spPr>
          <a:xfrm>
            <a:off x="0" y="6410325"/>
            <a:ext cx="12192000" cy="447675"/>
          </a:xfrm>
          <a:prstGeom prst="rect">
            <a:avLst/>
          </a:prstGeom>
          <a:solidFill>
            <a:srgbClr val="E6E6E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79751" y="6464461"/>
            <a:ext cx="1835672" cy="28528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a:prstGeom prst="rect">
            <a:avLst/>
          </a:prstGeom>
        </p:spPr>
        <p:txBody>
          <a:bodyPr/>
          <a:lstStyle>
            <a:lvl1pPr algn="l">
              <a:defRPr/>
            </a:lvl1pPr>
          </a:lstStyle>
          <a:p>
            <a:fld id="{6BA3229B-95E0-4572-8177-B2C60467F69B}" type="datetime1">
              <a:rPr lang="zh-CN" altLang="en-US" smtClean="0"/>
              <a:t>2020/9/4</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lvl1pPr>
              <a:defRPr>
                <a:solidFill>
                  <a:schemeClr val="tx2"/>
                </a:solidFill>
              </a:defRPr>
            </a:lvl1pPr>
          </a:lstStyle>
          <a:p>
            <a:fld id="{D1E5D587-4EBD-42B6-B4E6-EC7E636CF841}"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7491B6D2-5CCE-4458-A17C-8B31D50A7766}" type="datetime1">
              <a:rPr lang="zh-CN" altLang="en-US" smtClean="0"/>
              <a:t>2020/9/4</a:t>
            </a:fld>
            <a:endParaRPr lang="zh-CN" altLang="en-US"/>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2pPr>
      <a:lvl3pPr marL="56705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 Target="slide69.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 Target="slide8.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 Target="slide6.xml"/><Relationship Id="rId5" Type="http://schemas.openxmlformats.org/officeDocument/2006/relationships/tags" Target="../tags/tag5.xml"/><Relationship Id="rId10" Type="http://schemas.openxmlformats.org/officeDocument/2006/relationships/slide" Target="slide5.xml"/><Relationship Id="rId4" Type="http://schemas.openxmlformats.org/officeDocument/2006/relationships/tags" Target="../tags/tag4.xml"/><Relationship Id="rId9"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slide" Target="slide8.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3.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6.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1.png"/><Relationship Id="rId5" Type="http://schemas.openxmlformats.org/officeDocument/2006/relationships/image" Target="../media/image13.png"/><Relationship Id="rId4" Type="http://schemas.openxmlformats.org/officeDocument/2006/relationships/image" Target="../media/image12.png"/></Relationships>
</file>

<file path=ppt/slides/_rels/slide5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3.png"/></Relationships>
</file>

<file path=ppt/slides/_rels/slide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7.xml"/><Relationship Id="rId7" Type="http://schemas.openxmlformats.org/officeDocument/2006/relationships/image" Target="../media/image10.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slide" Target="slide3.xml"/><Relationship Id="rId4" Type="http://schemas.openxmlformats.org/officeDocument/2006/relationships/image" Target="../media/image7.png"/><Relationship Id="rId9"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slide" Target="slide8.xml"/></Relationships>
</file>

<file path=ppt/slides/_rels/slide6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3.png"/><Relationship Id="rId4" Type="http://schemas.openxmlformats.org/officeDocument/2006/relationships/slide" Target="slide8.xml"/></Relationships>
</file>

<file path=ppt/slides/_rels/slide6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3.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9.xml"/><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slide" Target="slide66.xml"/><Relationship Id="rId5" Type="http://schemas.openxmlformats.org/officeDocument/2006/relationships/slide" Target="slide49.xml"/><Relationship Id="rId4" Type="http://schemas.openxmlformats.org/officeDocument/2006/relationships/slide" Target="slide32.xml"/></Relationships>
</file>

<file path=ppt/slides/_rels/slide8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slide" Target="slide69.xml"/></Relationships>
</file>

<file path=ppt/slides/_rels/slide8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557"/>
            <a:ext cx="12192000" cy="6853815"/>
          </a:xfrm>
          <a:prstGeom prst="rect">
            <a:avLst/>
          </a:prstGeom>
        </p:spPr>
      </p:pic>
      <p:sp>
        <p:nvSpPr>
          <p:cNvPr id="4" name="流程图: 手动输入 3"/>
          <p:cNvSpPr/>
          <p:nvPr/>
        </p:nvSpPr>
        <p:spPr>
          <a:xfrm rot="5400000" flipH="1">
            <a:off x="1214437" y="-1238196"/>
            <a:ext cx="6885305" cy="9314180"/>
          </a:xfrm>
          <a:prstGeom prst="flowChartManualInput">
            <a:avLst/>
          </a:prstGeom>
          <a:solidFill>
            <a:schemeClr val="accent5">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手动输入 24"/>
          <p:cNvSpPr/>
          <p:nvPr/>
        </p:nvSpPr>
        <p:spPr>
          <a:xfrm rot="5400000" flipV="1">
            <a:off x="6391274" y="1033900"/>
            <a:ext cx="6878215" cy="476290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7 w 10000"/>
              <a:gd name="connsiteY0-2" fmla="*/ 3247 h 10000"/>
              <a:gd name="connsiteX1-3" fmla="*/ 10000 w 10000"/>
              <a:gd name="connsiteY1-4" fmla="*/ 0 h 10000"/>
              <a:gd name="connsiteX2-5" fmla="*/ 10000 w 10000"/>
              <a:gd name="connsiteY2-6" fmla="*/ 10000 h 10000"/>
              <a:gd name="connsiteX3-7" fmla="*/ 0 w 10000"/>
              <a:gd name="connsiteY3-8" fmla="*/ 10000 h 10000"/>
              <a:gd name="connsiteX4-9" fmla="*/ 17 w 10000"/>
              <a:gd name="connsiteY4-10" fmla="*/ 3247 h 10000"/>
              <a:gd name="connsiteX0-11" fmla="*/ 17 w 10034"/>
              <a:gd name="connsiteY0-12" fmla="*/ 3870 h 10623"/>
              <a:gd name="connsiteX1-13" fmla="*/ 10034 w 10034"/>
              <a:gd name="connsiteY1-14" fmla="*/ 0 h 10623"/>
              <a:gd name="connsiteX2-15" fmla="*/ 10000 w 10034"/>
              <a:gd name="connsiteY2-16" fmla="*/ 10623 h 10623"/>
              <a:gd name="connsiteX3-17" fmla="*/ 0 w 10034"/>
              <a:gd name="connsiteY3-18" fmla="*/ 10623 h 10623"/>
              <a:gd name="connsiteX4-19" fmla="*/ 17 w 10034"/>
              <a:gd name="connsiteY4-20" fmla="*/ 3870 h 10623"/>
              <a:gd name="connsiteX0-21" fmla="*/ 17 w 10034"/>
              <a:gd name="connsiteY0-22" fmla="*/ 4052 h 10623"/>
              <a:gd name="connsiteX1-23" fmla="*/ 10034 w 10034"/>
              <a:gd name="connsiteY1-24" fmla="*/ 0 h 10623"/>
              <a:gd name="connsiteX2-25" fmla="*/ 10000 w 10034"/>
              <a:gd name="connsiteY2-26" fmla="*/ 10623 h 10623"/>
              <a:gd name="connsiteX3-27" fmla="*/ 0 w 10034"/>
              <a:gd name="connsiteY3-28" fmla="*/ 10623 h 10623"/>
              <a:gd name="connsiteX4-29" fmla="*/ 17 w 10034"/>
              <a:gd name="connsiteY4-30" fmla="*/ 4052 h 10623"/>
              <a:gd name="connsiteX0-31" fmla="*/ 135 w 10034"/>
              <a:gd name="connsiteY0-32" fmla="*/ 4494 h 10623"/>
              <a:gd name="connsiteX1-33" fmla="*/ 10034 w 10034"/>
              <a:gd name="connsiteY1-34" fmla="*/ 0 h 10623"/>
              <a:gd name="connsiteX2-35" fmla="*/ 10000 w 10034"/>
              <a:gd name="connsiteY2-36" fmla="*/ 10623 h 10623"/>
              <a:gd name="connsiteX3-37" fmla="*/ 0 w 10034"/>
              <a:gd name="connsiteY3-38" fmla="*/ 10623 h 10623"/>
              <a:gd name="connsiteX4-39" fmla="*/ 135 w 10034"/>
              <a:gd name="connsiteY4-40" fmla="*/ 4494 h 10623"/>
              <a:gd name="connsiteX0-41" fmla="*/ 17 w 10034"/>
              <a:gd name="connsiteY0-42" fmla="*/ 4130 h 10623"/>
              <a:gd name="connsiteX1-43" fmla="*/ 10034 w 10034"/>
              <a:gd name="connsiteY1-44" fmla="*/ 0 h 10623"/>
              <a:gd name="connsiteX2-45" fmla="*/ 10000 w 10034"/>
              <a:gd name="connsiteY2-46" fmla="*/ 10623 h 10623"/>
              <a:gd name="connsiteX3-47" fmla="*/ 0 w 10034"/>
              <a:gd name="connsiteY3-48" fmla="*/ 10623 h 10623"/>
              <a:gd name="connsiteX4-49" fmla="*/ 17 w 10034"/>
              <a:gd name="connsiteY4-50" fmla="*/ 4130 h 10623"/>
              <a:gd name="connsiteX0-51" fmla="*/ 8 w 10034"/>
              <a:gd name="connsiteY0-52" fmla="*/ 4185 h 10623"/>
              <a:gd name="connsiteX1-53" fmla="*/ 10034 w 10034"/>
              <a:gd name="connsiteY1-54" fmla="*/ 0 h 10623"/>
              <a:gd name="connsiteX2-55" fmla="*/ 10000 w 10034"/>
              <a:gd name="connsiteY2-56" fmla="*/ 10623 h 10623"/>
              <a:gd name="connsiteX3-57" fmla="*/ 0 w 10034"/>
              <a:gd name="connsiteY3-58" fmla="*/ 10623 h 10623"/>
              <a:gd name="connsiteX4-59" fmla="*/ 8 w 10034"/>
              <a:gd name="connsiteY4-60" fmla="*/ 4185 h 10623"/>
              <a:gd name="connsiteX0-61" fmla="*/ 8 w 10034"/>
              <a:gd name="connsiteY0-62" fmla="*/ 4226 h 10623"/>
              <a:gd name="connsiteX1-63" fmla="*/ 10034 w 10034"/>
              <a:gd name="connsiteY1-64" fmla="*/ 0 h 10623"/>
              <a:gd name="connsiteX2-65" fmla="*/ 10000 w 10034"/>
              <a:gd name="connsiteY2-66" fmla="*/ 10623 h 10623"/>
              <a:gd name="connsiteX3-67" fmla="*/ 0 w 10034"/>
              <a:gd name="connsiteY3-68" fmla="*/ 10623 h 10623"/>
              <a:gd name="connsiteX4-69" fmla="*/ 8 w 10034"/>
              <a:gd name="connsiteY4-70" fmla="*/ 4226 h 10623"/>
              <a:gd name="connsiteX0-71" fmla="*/ 1 w 10045"/>
              <a:gd name="connsiteY0-72" fmla="*/ 4171 h 10623"/>
              <a:gd name="connsiteX1-73" fmla="*/ 10045 w 10045"/>
              <a:gd name="connsiteY1-74" fmla="*/ 0 h 10623"/>
              <a:gd name="connsiteX2-75" fmla="*/ 10011 w 10045"/>
              <a:gd name="connsiteY2-76" fmla="*/ 10623 h 10623"/>
              <a:gd name="connsiteX3-77" fmla="*/ 11 w 10045"/>
              <a:gd name="connsiteY3-78" fmla="*/ 10623 h 10623"/>
              <a:gd name="connsiteX4-79" fmla="*/ 1 w 10045"/>
              <a:gd name="connsiteY4-80" fmla="*/ 4171 h 10623"/>
              <a:gd name="connsiteX0-81" fmla="*/ 1 w 10036"/>
              <a:gd name="connsiteY0-82" fmla="*/ 3952 h 10404"/>
              <a:gd name="connsiteX1-83" fmla="*/ 10036 w 10036"/>
              <a:gd name="connsiteY1-84" fmla="*/ 0 h 10404"/>
              <a:gd name="connsiteX2-85" fmla="*/ 10011 w 10036"/>
              <a:gd name="connsiteY2-86" fmla="*/ 10404 h 10404"/>
              <a:gd name="connsiteX3-87" fmla="*/ 11 w 10036"/>
              <a:gd name="connsiteY3-88" fmla="*/ 10404 h 10404"/>
              <a:gd name="connsiteX4-89" fmla="*/ 1 w 10036"/>
              <a:gd name="connsiteY4-90" fmla="*/ 3952 h 10404"/>
              <a:gd name="connsiteX0-91" fmla="*/ 1 w 10013"/>
              <a:gd name="connsiteY0-92" fmla="*/ 4198 h 10650"/>
              <a:gd name="connsiteX1-93" fmla="*/ 10009 w 10013"/>
              <a:gd name="connsiteY1-94" fmla="*/ 0 h 10650"/>
              <a:gd name="connsiteX2-95" fmla="*/ 10011 w 10013"/>
              <a:gd name="connsiteY2-96" fmla="*/ 10650 h 10650"/>
              <a:gd name="connsiteX3-97" fmla="*/ 11 w 10013"/>
              <a:gd name="connsiteY3-98" fmla="*/ 10650 h 10650"/>
              <a:gd name="connsiteX4-99" fmla="*/ 1 w 10013"/>
              <a:gd name="connsiteY4-100" fmla="*/ 4198 h 10650"/>
              <a:gd name="connsiteX0-101" fmla="*/ 10 w 10002"/>
              <a:gd name="connsiteY0-102" fmla="*/ 4167 h 10650"/>
              <a:gd name="connsiteX1-103" fmla="*/ 9998 w 10002"/>
              <a:gd name="connsiteY1-104" fmla="*/ 0 h 10650"/>
              <a:gd name="connsiteX2-105" fmla="*/ 10000 w 10002"/>
              <a:gd name="connsiteY2-106" fmla="*/ 10650 h 10650"/>
              <a:gd name="connsiteX3-107" fmla="*/ 0 w 10002"/>
              <a:gd name="connsiteY3-108" fmla="*/ 10650 h 10650"/>
              <a:gd name="connsiteX4-109" fmla="*/ 10 w 10002"/>
              <a:gd name="connsiteY4-110" fmla="*/ 4167 h 10650"/>
              <a:gd name="connsiteX0-111" fmla="*/ 1 w 10003"/>
              <a:gd name="connsiteY0-112" fmla="*/ 4213 h 10650"/>
              <a:gd name="connsiteX1-113" fmla="*/ 9999 w 10003"/>
              <a:gd name="connsiteY1-114" fmla="*/ 0 h 10650"/>
              <a:gd name="connsiteX2-115" fmla="*/ 10001 w 10003"/>
              <a:gd name="connsiteY2-116" fmla="*/ 10650 h 10650"/>
              <a:gd name="connsiteX3-117" fmla="*/ 1 w 10003"/>
              <a:gd name="connsiteY3-118" fmla="*/ 10650 h 10650"/>
              <a:gd name="connsiteX4-119" fmla="*/ 1 w 10003"/>
              <a:gd name="connsiteY4-120" fmla="*/ 4213 h 10650"/>
              <a:gd name="connsiteX0-121" fmla="*/ 1 w 10003"/>
              <a:gd name="connsiteY0-122" fmla="*/ 4167 h 10650"/>
              <a:gd name="connsiteX1-123" fmla="*/ 9999 w 10003"/>
              <a:gd name="connsiteY1-124" fmla="*/ 0 h 10650"/>
              <a:gd name="connsiteX2-125" fmla="*/ 10001 w 10003"/>
              <a:gd name="connsiteY2-126" fmla="*/ 10650 h 10650"/>
              <a:gd name="connsiteX3-127" fmla="*/ 1 w 10003"/>
              <a:gd name="connsiteY3-128" fmla="*/ 10650 h 10650"/>
              <a:gd name="connsiteX4-129" fmla="*/ 1 w 10003"/>
              <a:gd name="connsiteY4-130" fmla="*/ 4167 h 10650"/>
              <a:gd name="connsiteX0-131" fmla="*/ 1 w 10003"/>
              <a:gd name="connsiteY0-132" fmla="*/ 4184 h 10667"/>
              <a:gd name="connsiteX1-133" fmla="*/ 9999 w 10003"/>
              <a:gd name="connsiteY1-134" fmla="*/ 0 h 10667"/>
              <a:gd name="connsiteX2-135" fmla="*/ 10001 w 10003"/>
              <a:gd name="connsiteY2-136" fmla="*/ 10667 h 10667"/>
              <a:gd name="connsiteX3-137" fmla="*/ 1 w 10003"/>
              <a:gd name="connsiteY3-138" fmla="*/ 10667 h 10667"/>
              <a:gd name="connsiteX4-139" fmla="*/ 1 w 10003"/>
              <a:gd name="connsiteY4-140" fmla="*/ 4184 h 1066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3" h="10667">
                <a:moveTo>
                  <a:pt x="1" y="4184"/>
                </a:moveTo>
                <a:lnTo>
                  <a:pt x="9999" y="0"/>
                </a:lnTo>
                <a:cubicBezTo>
                  <a:pt x="9988" y="3541"/>
                  <a:pt x="10012" y="7126"/>
                  <a:pt x="10001" y="10667"/>
                </a:cubicBezTo>
                <a:lnTo>
                  <a:pt x="1" y="10667"/>
                </a:lnTo>
                <a:cubicBezTo>
                  <a:pt x="7" y="8416"/>
                  <a:pt x="-5" y="6435"/>
                  <a:pt x="1" y="4184"/>
                </a:cubicBezTo>
                <a:close/>
              </a:path>
            </a:pathLst>
          </a:custGeom>
          <a:solidFill>
            <a:srgbClr val="FF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1186239" y="1510229"/>
            <a:ext cx="6096000" cy="2452979"/>
          </a:xfrm>
          <a:prstGeom prst="rect">
            <a:avLst/>
          </a:prstGeom>
        </p:spPr>
        <p:txBody>
          <a:bodyPr>
            <a:spAutoFit/>
          </a:bodyPr>
          <a:lstStyle/>
          <a:p>
            <a:pPr>
              <a:lnSpc>
                <a:spcPct val="120000"/>
              </a:lnSpc>
              <a:spcBef>
                <a:spcPct val="0"/>
              </a:spcBef>
            </a:pPr>
            <a:r>
              <a:rPr lang="zh-CN" altLang="en-US" sz="55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rPr>
              <a:t>新大学英语</a:t>
            </a:r>
            <a:endParaRPr lang="en-US" altLang="zh-CN" sz="55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endParaRPr>
          </a:p>
          <a:p>
            <a:pPr>
              <a:lnSpc>
                <a:spcPct val="120000"/>
              </a:lnSpc>
              <a:spcBef>
                <a:spcPct val="0"/>
              </a:spcBef>
            </a:pPr>
            <a:r>
              <a:rPr lang="zh-CN" altLang="en-US" sz="76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rPr>
              <a:t>综合教程</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4895" y="-172720"/>
            <a:ext cx="5266690" cy="7181850"/>
          </a:xfrm>
          <a:prstGeom prst="rect">
            <a:avLst/>
          </a:prstGeom>
        </p:spPr>
      </p:pic>
      <p:sp>
        <p:nvSpPr>
          <p:cNvPr id="8" name="圆角矩形 7"/>
          <p:cNvSpPr/>
          <p:nvPr/>
        </p:nvSpPr>
        <p:spPr>
          <a:xfrm>
            <a:off x="1299741" y="5943600"/>
            <a:ext cx="2666471" cy="401515"/>
          </a:xfrm>
          <a:prstGeom prst="roundRect">
            <a:avLst/>
          </a:prstGeom>
          <a:solidFill>
            <a:schemeClr val="bg1">
              <a:alpha val="7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9747" y="5953333"/>
            <a:ext cx="2467034" cy="383408"/>
          </a:xfrm>
          <a:prstGeom prst="rect">
            <a:avLst/>
          </a:prstGeom>
        </p:spPr>
      </p:pic>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1379495" y="1945131"/>
            <a:ext cx="4457700" cy="461665"/>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Structure of the Text</a:t>
            </a:r>
          </a:p>
        </p:txBody>
      </p:sp>
      <p:sp>
        <p:nvSpPr>
          <p:cNvPr id="4" name="文本框 3"/>
          <p:cNvSpPr txBox="1"/>
          <p:nvPr/>
        </p:nvSpPr>
        <p:spPr>
          <a:xfrm>
            <a:off x="580832" y="4224445"/>
            <a:ext cx="10849610" cy="910377"/>
          </a:xfrm>
          <a:prstGeom prst="rect">
            <a:avLst/>
          </a:prstGeom>
          <a:noFill/>
        </p:spPr>
        <p:txBody>
          <a:bodyPr wrap="square" rtlCol="0">
            <a:spAutoFit/>
          </a:bodyPr>
          <a:lstStyle/>
          <a:p>
            <a:pPr algn="just">
              <a:lnSpc>
                <a:spcPct val="114000"/>
              </a:lnSpc>
            </a:pPr>
            <a:r>
              <a:rPr lang="en-US" altLang="zh-CN" sz="2400" b="1" kern="100" dirty="0">
                <a:solidFill>
                  <a:schemeClr val="accent6">
                    <a:lumMod val="75000"/>
                  </a:schemeClr>
                </a:solidFill>
                <a:effectLst/>
                <a:latin typeface="Calibri" panose="020F0502020204030204" pitchFamily="34" charset="0"/>
                <a:ea typeface="宋体" panose="02010600030101010101" pitchFamily="2" charset="-122"/>
                <a:cs typeface="Calibri" panose="020F0502020204030204" pitchFamily="34" charset="0"/>
              </a:rPr>
              <a:t>Part I</a:t>
            </a: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(Paragraph 1) Introducing college life: one of the most interesting stages in life</a:t>
            </a:r>
          </a:p>
          <a:p>
            <a:pPr algn="just">
              <a:lnSpc>
                <a:spcPct val="114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p:txBody>
      </p:sp>
      <p:sp>
        <p:nvSpPr>
          <p:cNvPr id="10" name="文本框 9"/>
          <p:cNvSpPr txBox="1"/>
          <p:nvPr/>
        </p:nvSpPr>
        <p:spPr>
          <a:xfrm>
            <a:off x="678672" y="2529946"/>
            <a:ext cx="10495915" cy="119888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In this text, the author illustrates the glory of college life by recalling his personal experiences in college. Various aspects of college life are mentioned, including academic study, co-curricular activities, career planning and friendship. </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pic>
        <p:nvPicPr>
          <p:cNvPr id="18" name="图片 17"/>
          <p:cNvPicPr>
            <a:picLocks noChangeAspect="1"/>
          </p:cNvPicPr>
          <p:nvPr/>
        </p:nvPicPr>
        <p:blipFill>
          <a:blip r:embed="rId2"/>
          <a:stretch>
            <a:fillRect/>
          </a:stretch>
        </p:blipFill>
        <p:spPr>
          <a:xfrm>
            <a:off x="846375" y="1844502"/>
            <a:ext cx="640936" cy="562294"/>
          </a:xfrm>
          <a:prstGeom prst="rect">
            <a:avLst/>
          </a:prstGeom>
        </p:spPr>
      </p:pic>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1166" y="1994799"/>
            <a:ext cx="10579735" cy="3857466"/>
          </a:xfrm>
          <a:prstGeom prst="rect">
            <a:avLst/>
          </a:prstGeom>
          <a:noFill/>
        </p:spPr>
        <p:txBody>
          <a:bodyPr wrap="square" rtlCol="0">
            <a:spAutoFit/>
          </a:bodyPr>
          <a:lstStyle/>
          <a:p>
            <a:pPr algn="just">
              <a:lnSpc>
                <a:spcPct val="114000"/>
              </a:lnSpc>
            </a:pPr>
            <a:r>
              <a:rPr lang="en-US" altLang="zh-CN" sz="2400" b="1" kern="100" dirty="0">
                <a:solidFill>
                  <a:schemeClr val="accent6">
                    <a:lumMod val="75000"/>
                  </a:schemeClr>
                </a:solidFill>
                <a:latin typeface="Calibri" panose="020F0502020204030204" pitchFamily="34" charset="0"/>
                <a:cs typeface="Calibri" panose="020F0502020204030204" pitchFamily="34" charset="0"/>
              </a:rPr>
              <a:t>Part II  </a:t>
            </a:r>
            <a:r>
              <a:rPr lang="en-US" altLang="zh-CN" sz="2400" kern="100" dirty="0">
                <a:latin typeface="Calibri" panose="020F0502020204030204" pitchFamily="34" charset="0"/>
                <a:cs typeface="Calibri" panose="020F0502020204030204" pitchFamily="34" charset="0"/>
              </a:rPr>
              <a:t>(Paragraphs 2-6) Illustrating various aspects of college life by recalling the author’s own experiences: </a:t>
            </a:r>
            <a:endParaRPr lang="zh-CN" altLang="en-US" sz="2400" dirty="0">
              <a:latin typeface="Calibri" panose="020F0502020204030204" pitchFamily="34" charset="0"/>
              <a:cs typeface="Calibri" panose="020F0502020204030204" pitchFamily="34" charset="0"/>
            </a:endParaRPr>
          </a:p>
          <a:p>
            <a:pPr indent="30480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1) Facing unpredictable college life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indent="30480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2) Coping with strenuous syllabi</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indent="30480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3) Exploring co-curricular skills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indent="30480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4) Trying out new things and making one’s own decisions</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indent="30480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5) Sharing emotional moments with friends</a:t>
            </a:r>
          </a:p>
          <a:p>
            <a:pPr algn="just">
              <a:lnSpc>
                <a:spcPct val="114000"/>
              </a:lnSpc>
            </a:pP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Part III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(Paragraphs 7-8) Summarizing the sweet memories that college life can bring us</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grpSp>
        <p:nvGrpSpPr>
          <p:cNvPr id="13" name="组合 12"/>
          <p:cNvGrpSpPr/>
          <p:nvPr/>
        </p:nvGrpSpPr>
        <p:grpSpPr>
          <a:xfrm>
            <a:off x="867550" y="283464"/>
            <a:ext cx="1179420" cy="1051559"/>
            <a:chOff x="1313" y="323"/>
            <a:chExt cx="2280" cy="2032"/>
          </a:xfrm>
        </p:grpSpPr>
        <p:grpSp>
          <p:nvGrpSpPr>
            <p:cNvPr id="14" name="组合 158"/>
            <p:cNvGrpSpPr/>
            <p:nvPr/>
          </p:nvGrpSpPr>
          <p:grpSpPr>
            <a:xfrm>
              <a:off x="1313" y="323"/>
              <a:ext cx="2280" cy="2032"/>
              <a:chOff x="3720691" y="2824413"/>
              <a:chExt cx="1341120" cy="1209172"/>
            </a:xfrm>
          </p:grpSpPr>
          <p:sp>
            <p:nvSpPr>
              <p:cNvPr id="1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19"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6"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7" name="图片 16"/>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5" name="文本框 4">
            <a:extLst>
              <a:ext uri="{FF2B5EF4-FFF2-40B4-BE49-F238E27FC236}">
                <a16:creationId xmlns:a16="http://schemas.microsoft.com/office/drawing/2014/main" id="{F1992C10-3450-40B9-93A4-131C9147179A}"/>
              </a:ext>
            </a:extLst>
          </p:cNvPr>
          <p:cNvSpPr txBox="1"/>
          <p:nvPr/>
        </p:nvSpPr>
        <p:spPr>
          <a:xfrm>
            <a:off x="1250598" y="1455110"/>
            <a:ext cx="4457700" cy="461665"/>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Structure of the Text</a:t>
            </a:r>
          </a:p>
        </p:txBody>
      </p:sp>
      <p:pic>
        <p:nvPicPr>
          <p:cNvPr id="6" name="图片 5">
            <a:extLst>
              <a:ext uri="{FF2B5EF4-FFF2-40B4-BE49-F238E27FC236}">
                <a16:creationId xmlns:a16="http://schemas.microsoft.com/office/drawing/2014/main" id="{CB7E5E54-9EA8-4A8D-BEB4-0956E125E080}"/>
              </a:ext>
            </a:extLst>
          </p:cNvPr>
          <p:cNvPicPr>
            <a:picLocks noChangeAspect="1"/>
          </p:cNvPicPr>
          <p:nvPr/>
        </p:nvPicPr>
        <p:blipFill>
          <a:blip r:embed="rId4"/>
          <a:stretch>
            <a:fillRect/>
          </a:stretch>
        </p:blipFill>
        <p:spPr>
          <a:xfrm>
            <a:off x="717478" y="1354481"/>
            <a:ext cx="640936" cy="562294"/>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1" name="文本框 10"/>
          <p:cNvSpPr txBox="1"/>
          <p:nvPr/>
        </p:nvSpPr>
        <p:spPr>
          <a:xfrm>
            <a:off x="1142453" y="1617760"/>
            <a:ext cx="6097772" cy="83099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 </a:t>
            </a:r>
          </a:p>
          <a:p>
            <a:r>
              <a:rPr lang="en-US" altLang="zh-CN" sz="2400" dirty="0">
                <a:latin typeface="Calibri" panose="020F0502020204030204" pitchFamily="34" charset="0"/>
                <a:cs typeface="Calibri" panose="020F0502020204030204" pitchFamily="34" charset="0"/>
              </a:rPr>
              <a:t>     (1) </a:t>
            </a:r>
            <a:r>
              <a:rPr lang="en-US" altLang="zh-CN" sz="2400" dirty="0">
                <a:latin typeface="Calibri" panose="020F0502020204030204" pitchFamily="34" charset="0"/>
                <a:ea typeface="宋体" panose="02010600030101010101" pitchFamily="2" charset="-122"/>
                <a:cs typeface="Calibri" panose="020F0502020204030204" pitchFamily="34" charset="0"/>
              </a:rPr>
              <a:t>Reading for gist</a:t>
            </a:r>
          </a:p>
        </p:txBody>
      </p:sp>
      <p:sp>
        <p:nvSpPr>
          <p:cNvPr id="12" name="文本框 11"/>
          <p:cNvSpPr txBox="1"/>
          <p:nvPr/>
        </p:nvSpPr>
        <p:spPr>
          <a:xfrm>
            <a:off x="723265" y="2374265"/>
            <a:ext cx="10744200" cy="932180"/>
          </a:xfrm>
          <a:prstGeom prst="rect">
            <a:avLst/>
          </a:prstGeom>
          <a:noFill/>
        </p:spPr>
        <p:txBody>
          <a:bodyPr wrap="square">
            <a:spAutoFit/>
          </a:bodyPr>
          <a:lstStyle/>
          <a:p>
            <a:pPr>
              <a:lnSpc>
                <a:spcPct val="114000"/>
              </a:lnSpc>
            </a:pPr>
            <a:r>
              <a:rPr lang="en-US" altLang="zh-CN" sz="2400" i="1" kern="100" dirty="0">
                <a:solidFill>
                  <a:srgbClr val="0070C0"/>
                </a:solidFill>
              </a:rPr>
              <a:t>Skim the text to get an overview of the text. choose four key words/phrases  to form a thesis statement.</a:t>
            </a:r>
            <a:endParaRPr lang="zh-CN" altLang="en-US" sz="2400" i="1" kern="100" dirty="0">
              <a:solidFill>
                <a:srgbClr val="0070C0"/>
              </a:solidFill>
            </a:endParaRPr>
          </a:p>
        </p:txBody>
      </p:sp>
      <p:pic>
        <p:nvPicPr>
          <p:cNvPr id="13" name="图片 12"/>
          <p:cNvPicPr>
            <a:picLocks noChangeAspect="1"/>
          </p:cNvPicPr>
          <p:nvPr/>
        </p:nvPicPr>
        <p:blipFill>
          <a:blip r:embed="rId2"/>
          <a:stretch>
            <a:fillRect/>
          </a:stretch>
        </p:blipFill>
        <p:spPr>
          <a:xfrm>
            <a:off x="943110" y="3369547"/>
            <a:ext cx="5658258" cy="2713515"/>
          </a:xfrm>
          <a:prstGeom prst="rect">
            <a:avLst/>
          </a:prstGeom>
        </p:spPr>
      </p:pic>
      <p:pic>
        <p:nvPicPr>
          <p:cNvPr id="17" name="图片 16"/>
          <p:cNvPicPr>
            <a:picLocks noChangeAspect="1"/>
          </p:cNvPicPr>
          <p:nvPr/>
        </p:nvPicPr>
        <p:blipFill>
          <a:blip r:embed="rId3">
            <a:clrChange>
              <a:clrFrom>
                <a:srgbClr val="FFFFFF"/>
              </a:clrFrom>
              <a:clrTo>
                <a:srgbClr val="FFFFFF">
                  <a:alpha val="0"/>
                </a:srgbClr>
              </a:clrTo>
            </a:clrChange>
          </a:blip>
          <a:stretch>
            <a:fillRect/>
          </a:stretch>
        </p:blipFill>
        <p:spPr>
          <a:xfrm>
            <a:off x="7112755" y="2887771"/>
            <a:ext cx="3860083" cy="3638965"/>
          </a:xfrm>
          <a:prstGeom prst="rect">
            <a:avLst/>
          </a:prstGeom>
        </p:spPr>
      </p:pic>
      <p:sp>
        <p:nvSpPr>
          <p:cNvPr id="14" name="文本框 13"/>
          <p:cNvSpPr txBox="1"/>
          <p:nvPr/>
        </p:nvSpPr>
        <p:spPr>
          <a:xfrm>
            <a:off x="8151517" y="4427995"/>
            <a:ext cx="1556836" cy="461665"/>
          </a:xfrm>
          <a:prstGeom prst="rect">
            <a:avLst/>
          </a:prstGeom>
          <a:solidFill>
            <a:sysClr val="window" lastClr="FFFFFF"/>
          </a:solidFill>
          <a:ln w="12700" cap="flat" cmpd="sng" algn="ctr">
            <a:solidFill>
              <a:srgbClr val="51C3F9"/>
            </a:solidFill>
            <a:prstDash val="solid"/>
          </a:ln>
          <a:effectLst/>
        </p:spPr>
        <p:style>
          <a:lnRef idx="1">
            <a:schemeClr val="accent6"/>
          </a:lnRef>
          <a:fillRef idx="1001">
            <a:schemeClr val="lt1"/>
          </a:fillRef>
          <a:effectRef idx="1">
            <a:schemeClr val="accent6"/>
          </a:effectRef>
          <a:fontRef idx="minor">
            <a:schemeClr val="dk1"/>
          </a:fontRef>
        </p:style>
        <p:txBody>
          <a:bodyPr wrap="none" rtlCol="0">
            <a:spAutoFit/>
          </a:bodyPr>
          <a:lstStyle/>
          <a:p>
            <a:pPr algn="l"/>
            <a:r>
              <a:rPr lang="en-US" altLang="zh-CN" sz="2400" dirty="0">
                <a:effectLst/>
                <a:latin typeface="Calibri" panose="020F0502020204030204" pitchFamily="34" charset="0"/>
                <a:ea typeface="宋体" panose="02010600030101010101" pitchFamily="2" charset="-122"/>
                <a:cs typeface="Calibri" panose="020F0502020204030204" pitchFamily="34" charset="0"/>
              </a:rPr>
              <a:t>college life</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20" name="文本框 19"/>
          <p:cNvSpPr txBox="1"/>
          <p:nvPr/>
        </p:nvSpPr>
        <p:spPr>
          <a:xfrm>
            <a:off x="9108634" y="3634288"/>
            <a:ext cx="1457450" cy="461665"/>
          </a:xfrm>
          <a:prstGeom prst="rect">
            <a:avLst/>
          </a:prstGeom>
          <a:solidFill>
            <a:sysClr val="window" lastClr="FFFFFF"/>
          </a:solidFill>
          <a:ln w="12700" cap="flat" cmpd="sng" algn="ctr">
            <a:solidFill>
              <a:srgbClr val="51C3F9"/>
            </a:solidFill>
            <a:prstDash val="solid"/>
          </a:ln>
          <a:effectLst/>
        </p:spPr>
        <p:style>
          <a:lnRef idx="1">
            <a:schemeClr val="accent6"/>
          </a:lnRef>
          <a:fillRef idx="1001">
            <a:schemeClr val="lt1"/>
          </a:fillRef>
          <a:effectRef idx="1">
            <a:schemeClr val="accent6"/>
          </a:effectRef>
          <a:fontRef idx="minor">
            <a:schemeClr val="dk1"/>
          </a:fontRef>
        </p:style>
        <p:txBody>
          <a:bodyPr wrap="none" rtlCol="0">
            <a:spAutoFit/>
          </a:bodyPr>
          <a:lstStyle/>
          <a:p>
            <a:pPr algn="l"/>
            <a:r>
              <a:rPr lang="en-US" altLang="zh-CN" sz="2400" dirty="0">
                <a:effectLst/>
                <a:latin typeface="Calibri" panose="020F0502020204030204" pitchFamily="34" charset="0"/>
                <a:ea typeface="宋体" panose="02010600030101010101" pitchFamily="2" charset="-122"/>
                <a:cs typeface="Calibri" panose="020F0502020204030204" pitchFamily="34" charset="0"/>
              </a:rPr>
              <a:t>mishmash</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21" name="文本框 20"/>
          <p:cNvSpPr txBox="1"/>
          <p:nvPr/>
        </p:nvSpPr>
        <p:spPr>
          <a:xfrm>
            <a:off x="7098140" y="3698561"/>
            <a:ext cx="1680396" cy="461665"/>
          </a:xfrm>
          <a:prstGeom prst="rect">
            <a:avLst/>
          </a:prstGeom>
          <a:solidFill>
            <a:sysClr val="window" lastClr="FFFFFF"/>
          </a:solidFill>
          <a:ln w="12700" cap="flat" cmpd="sng" algn="ctr">
            <a:solidFill>
              <a:srgbClr val="51C3F9"/>
            </a:solidFill>
            <a:prstDash val="solid"/>
          </a:ln>
          <a:effectLst/>
        </p:spPr>
        <p:style>
          <a:lnRef idx="1">
            <a:schemeClr val="accent6"/>
          </a:lnRef>
          <a:fillRef idx="1001">
            <a:schemeClr val="lt1"/>
          </a:fillRef>
          <a:effectRef idx="1">
            <a:schemeClr val="accent6"/>
          </a:effectRef>
          <a:fontRef idx="minor">
            <a:schemeClr val="dk1"/>
          </a:fontRef>
        </p:style>
        <p:txBody>
          <a:bodyPr wrap="none" rtlCol="0">
            <a:spAutoFit/>
          </a:bodyPr>
          <a:lstStyle/>
          <a:p>
            <a:pPr algn="l"/>
            <a:r>
              <a:rPr lang="en-US" altLang="zh-CN" sz="2400" dirty="0">
                <a:effectLst/>
                <a:latin typeface="Calibri" panose="020F0502020204030204" pitchFamily="34" charset="0"/>
                <a:ea typeface="宋体" panose="02010600030101010101" pitchFamily="2" charset="-122"/>
                <a:cs typeface="Calibri" panose="020F0502020204030204" pitchFamily="34" charset="0"/>
              </a:rPr>
              <a:t>experiences</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22" name="文本框 21"/>
          <p:cNvSpPr txBox="1"/>
          <p:nvPr/>
        </p:nvSpPr>
        <p:spPr>
          <a:xfrm>
            <a:off x="8104287" y="5546241"/>
            <a:ext cx="2047355" cy="461665"/>
          </a:xfrm>
          <a:prstGeom prst="rect">
            <a:avLst/>
          </a:prstGeom>
          <a:solidFill>
            <a:sysClr val="window" lastClr="FFFFFF"/>
          </a:solidFill>
          <a:ln w="12700" cap="flat" cmpd="sng" algn="ctr">
            <a:solidFill>
              <a:srgbClr val="51C3F9"/>
            </a:solidFill>
            <a:prstDash val="solid"/>
          </a:ln>
          <a:effectLst/>
        </p:spPr>
        <p:style>
          <a:lnRef idx="1">
            <a:schemeClr val="accent6"/>
          </a:lnRef>
          <a:fillRef idx="1001">
            <a:schemeClr val="lt1"/>
          </a:fillRef>
          <a:effectRef idx="1">
            <a:schemeClr val="accent6"/>
          </a:effectRef>
          <a:fontRef idx="minor">
            <a:schemeClr val="dk1"/>
          </a:fontRef>
        </p:style>
        <p:txBody>
          <a:bodyPr wrap="none" rtlCol="0">
            <a:spAutoFit/>
          </a:bodyPr>
          <a:lstStyle/>
          <a:p>
            <a:pPr algn="l"/>
            <a:r>
              <a:rPr lang="en-US" altLang="zh-CN" sz="2400" dirty="0">
                <a:effectLst/>
                <a:latin typeface="Calibri" panose="020F0502020204030204" pitchFamily="34" charset="0"/>
                <a:ea typeface="宋体" panose="02010600030101010101" pitchFamily="2" charset="-122"/>
                <a:cs typeface="Calibri" panose="020F0502020204030204" pitchFamily="34" charset="0"/>
              </a:rPr>
              <a:t>glorious phase</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24" name="文本框 23"/>
          <p:cNvSpPr txBox="1"/>
          <p:nvPr/>
        </p:nvSpPr>
        <p:spPr>
          <a:xfrm>
            <a:off x="630555" y="4286885"/>
            <a:ext cx="10962005" cy="86042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nSpc>
                <a:spcPts val="2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rPr>
              <a:t>Thesis statement: </a:t>
            </a:r>
          </a:p>
          <a:p>
            <a:pPr>
              <a:lnSpc>
                <a:spcPts val="2000"/>
              </a:lnSpc>
            </a:pPr>
            <a:endParaRPr lang="en-US" altLang="zh-CN" sz="2400" b="1" dirty="0">
              <a:effectLst/>
              <a:latin typeface="Calibri" panose="020F0502020204030204" pitchFamily="34" charset="0"/>
              <a:ea typeface="宋体" panose="02010600030101010101" pitchFamily="2" charset="-122"/>
              <a:cs typeface="Calibri" panose="020F0502020204030204" pitchFamily="34" charset="0"/>
            </a:endParaRPr>
          </a:p>
          <a:p>
            <a:pPr>
              <a:lnSpc>
                <a:spcPts val="2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College life is the most glorious phase in one’s life with a wild mishmash of experiences.</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p:txBody>
      </p:sp>
      <p:pic>
        <p:nvPicPr>
          <p:cNvPr id="16" name="图片 15"/>
          <p:cNvPicPr>
            <a:picLocks noChangeAspect="1"/>
          </p:cNvPicPr>
          <p:nvPr/>
        </p:nvPicPr>
        <p:blipFill>
          <a:blip r:embed="rId4"/>
          <a:stretch>
            <a:fillRect/>
          </a:stretch>
        </p:blipFill>
        <p:spPr>
          <a:xfrm>
            <a:off x="681041" y="1567857"/>
            <a:ext cx="640936" cy="562294"/>
          </a:xfrm>
          <a:prstGeom prst="rect">
            <a:avLst/>
          </a:prstGeom>
        </p:spPr>
      </p:pic>
      <p:grpSp>
        <p:nvGrpSpPr>
          <p:cNvPr id="23" name="组合 22"/>
          <p:cNvGrpSpPr/>
          <p:nvPr/>
        </p:nvGrpSpPr>
        <p:grpSpPr>
          <a:xfrm>
            <a:off x="867550" y="283464"/>
            <a:ext cx="1179420" cy="1051559"/>
            <a:chOff x="1313" y="323"/>
            <a:chExt cx="2280" cy="2032"/>
          </a:xfrm>
        </p:grpSpPr>
        <p:grpSp>
          <p:nvGrpSpPr>
            <p:cNvPr id="25" name="组合 158"/>
            <p:cNvGrpSpPr/>
            <p:nvPr/>
          </p:nvGrpSpPr>
          <p:grpSpPr>
            <a:xfrm>
              <a:off x="1313" y="323"/>
              <a:ext cx="2280" cy="2032"/>
              <a:chOff x="3720691" y="2824413"/>
              <a:chExt cx="1341120" cy="1209172"/>
            </a:xfrm>
          </p:grpSpPr>
          <p:sp>
            <p:nvSpPr>
              <p:cNvPr id="2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9"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6"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5"/>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0-#ppt_w/2"/>
                                          </p:val>
                                        </p:tav>
                                        <p:tav tm="100000">
                                          <p:val>
                                            <p:strVal val="#ppt_x"/>
                                          </p:val>
                                        </p:tav>
                                      </p:tavLst>
                                    </p:anim>
                                    <p:anim calcmode="lin" valueType="num">
                                      <p:cBhvr additive="base">
                                        <p:cTn id="2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0" grpId="0" bldLvl="0" animBg="1"/>
      <p:bldP spid="21" grpId="0" bldLvl="0" animBg="1"/>
      <p:bldP spid="22" grpId="0" bldLvl="0" animBg="1"/>
      <p:bldP spid="2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clrChange>
              <a:clrFrom>
                <a:srgbClr val="FFFFFF"/>
              </a:clrFrom>
              <a:clrTo>
                <a:srgbClr val="FFFFFF">
                  <a:alpha val="0"/>
                </a:srgbClr>
              </a:clrTo>
            </a:clrChange>
          </a:blip>
          <a:stretch>
            <a:fillRect/>
          </a:stretch>
        </p:blipFill>
        <p:spPr>
          <a:xfrm>
            <a:off x="4878705" y="1142148"/>
            <a:ext cx="6866890" cy="5264150"/>
          </a:xfrm>
          <a:prstGeom prst="rect">
            <a:avLst/>
          </a:prstGeom>
        </p:spPr>
      </p:pic>
      <p:sp>
        <p:nvSpPr>
          <p:cNvPr id="16" name="文本框 15"/>
          <p:cNvSpPr txBox="1"/>
          <p:nvPr/>
        </p:nvSpPr>
        <p:spPr>
          <a:xfrm>
            <a:off x="8802370" y="2458503"/>
            <a:ext cx="1217930" cy="398780"/>
          </a:xfrm>
          <a:prstGeom prst="rect">
            <a:avLst/>
          </a:prstGeom>
          <a:noFill/>
        </p:spPr>
        <p:txBody>
          <a:bodyPr wrap="square" rtlCol="0">
            <a:spAutoFit/>
          </a:bodyPr>
          <a:lstStyle/>
          <a:p>
            <a:pPr algn="l"/>
            <a:r>
              <a:rPr lang="en-US" altLang="zh-CN" sz="20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strenuous</a:t>
            </a:r>
            <a:endParaRPr lang="zh-CN" altLang="en-US" sz="20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4" name="文本框 23"/>
          <p:cNvSpPr txBox="1"/>
          <p:nvPr/>
        </p:nvSpPr>
        <p:spPr>
          <a:xfrm>
            <a:off x="9779000" y="1808263"/>
            <a:ext cx="1217930" cy="398780"/>
          </a:xfrm>
          <a:prstGeom prst="rect">
            <a:avLst/>
          </a:prstGeom>
          <a:noFill/>
        </p:spPr>
        <p:txBody>
          <a:bodyPr wrap="square" rtlCol="0">
            <a:spAutoFit/>
          </a:bodyPr>
          <a:lstStyle/>
          <a:p>
            <a:pPr algn="l"/>
            <a:r>
              <a:rPr lang="en-US" altLang="zh-CN" sz="20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boring</a:t>
            </a:r>
            <a:endParaRPr lang="zh-CN" altLang="en-US" sz="20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6" name="文本框 25"/>
          <p:cNvSpPr txBox="1"/>
          <p:nvPr/>
        </p:nvSpPr>
        <p:spPr>
          <a:xfrm>
            <a:off x="5859780" y="2504223"/>
            <a:ext cx="1373505" cy="398780"/>
          </a:xfrm>
          <a:prstGeom prst="rect">
            <a:avLst/>
          </a:prstGeom>
          <a:noFill/>
        </p:spPr>
        <p:txBody>
          <a:bodyPr wrap="square" rtlCol="0">
            <a:spAutoFit/>
          </a:bodyPr>
          <a:lstStyle/>
          <a:p>
            <a:pPr algn="l"/>
            <a:r>
              <a:rPr lang="en-US" altLang="zh-CN" sz="20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emotional</a:t>
            </a:r>
            <a:endParaRPr lang="zh-CN" altLang="en-US" sz="20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8" name="文本框 27"/>
          <p:cNvSpPr txBox="1"/>
          <p:nvPr/>
        </p:nvSpPr>
        <p:spPr>
          <a:xfrm>
            <a:off x="10245090" y="3823118"/>
            <a:ext cx="1217930" cy="398780"/>
          </a:xfrm>
          <a:prstGeom prst="rect">
            <a:avLst/>
          </a:prstGeom>
          <a:noFill/>
        </p:spPr>
        <p:txBody>
          <a:bodyPr wrap="square" rtlCol="0">
            <a:spAutoFit/>
          </a:bodyPr>
          <a:lstStyle/>
          <a:p>
            <a:pPr algn="l"/>
            <a:r>
              <a:rPr lang="en-US" altLang="zh-CN" sz="20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groups</a:t>
            </a:r>
            <a:endParaRPr lang="zh-CN" altLang="en-US" sz="20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2" name="文本框 31"/>
          <p:cNvSpPr txBox="1"/>
          <p:nvPr/>
        </p:nvSpPr>
        <p:spPr>
          <a:xfrm>
            <a:off x="5862320" y="5701448"/>
            <a:ext cx="1217930" cy="398780"/>
          </a:xfrm>
          <a:prstGeom prst="rect">
            <a:avLst/>
          </a:prstGeom>
          <a:noFill/>
        </p:spPr>
        <p:txBody>
          <a:bodyPr wrap="square" rtlCol="0">
            <a:spAutoFit/>
          </a:bodyPr>
          <a:lstStyle/>
          <a:p>
            <a:pPr algn="l"/>
            <a:r>
              <a:rPr lang="en-US" altLang="zh-CN" sz="2000" dirty="0">
                <a:solidFill>
                  <a:srgbClr val="C00000"/>
                </a:solidFill>
                <a:latin typeface="Calibri" panose="020F0502020204030204" pitchFamily="34" charset="0"/>
                <a:ea typeface="宋体" panose="02010600030101010101" pitchFamily="2" charset="-122"/>
                <a:cs typeface="Calibri" panose="020F0502020204030204" pitchFamily="34" charset="0"/>
              </a:rPr>
              <a:t>decisions</a:t>
            </a:r>
            <a:endParaRPr lang="zh-CN" altLang="en-US" sz="20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4" name="文本框 33"/>
          <p:cNvSpPr txBox="1"/>
          <p:nvPr/>
        </p:nvSpPr>
        <p:spPr>
          <a:xfrm>
            <a:off x="6635115" y="4681003"/>
            <a:ext cx="1529080" cy="398780"/>
          </a:xfrm>
          <a:prstGeom prst="rect">
            <a:avLst/>
          </a:prstGeom>
          <a:noFill/>
        </p:spPr>
        <p:txBody>
          <a:bodyPr wrap="square" rtlCol="0">
            <a:spAutoFit/>
          </a:bodyPr>
          <a:lstStyle/>
          <a:p>
            <a:pPr algn="l"/>
            <a:r>
              <a:rPr lang="en-US" altLang="zh-CN" sz="20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innumerable</a:t>
            </a:r>
            <a:endParaRPr lang="zh-CN" altLang="en-US" sz="20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1142119" y="1769713"/>
            <a:ext cx="6097772" cy="830997"/>
          </a:xfrm>
          <a:prstGeom prst="rect">
            <a:avLst/>
          </a:prstGeom>
          <a:noFill/>
        </p:spPr>
        <p:txBody>
          <a:bodyPr wrap="square">
            <a:spAutoFit/>
          </a:bodyPr>
          <a:lstStyle/>
          <a:p>
            <a:pPr algn="l"/>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a:t>
            </a:r>
          </a:p>
          <a:p>
            <a:pPr algn="l"/>
            <a:r>
              <a:rPr lang="en-US" altLang="zh-CN" sz="2400" dirty="0">
                <a:latin typeface="Calibri" panose="020F0502020204030204" pitchFamily="34" charset="0"/>
                <a:ea typeface="宋体" panose="02010600030101010101" pitchFamily="2" charset="-122"/>
                <a:cs typeface="Calibri" panose="020F0502020204030204" pitchFamily="34" charset="0"/>
              </a:rPr>
              <a:t>     (2) Reading for structure</a:t>
            </a:r>
          </a:p>
        </p:txBody>
      </p:sp>
      <p:sp>
        <p:nvSpPr>
          <p:cNvPr id="36" name="文本框 35"/>
          <p:cNvSpPr txBox="1"/>
          <p:nvPr/>
        </p:nvSpPr>
        <p:spPr>
          <a:xfrm>
            <a:off x="790582" y="2704482"/>
            <a:ext cx="5666120" cy="910377"/>
          </a:xfrm>
          <a:prstGeom prst="rect">
            <a:avLst/>
          </a:prstGeom>
          <a:noFill/>
        </p:spPr>
        <p:txBody>
          <a:bodyPr wrap="square">
            <a:spAutoFit/>
          </a:bodyPr>
          <a:lstStyle/>
          <a:p>
            <a:pPr>
              <a:lnSpc>
                <a:spcPct val="114000"/>
              </a:lnSpc>
            </a:pPr>
            <a:r>
              <a:rPr lang="en-US" altLang="zh-CN" sz="2400" i="1" kern="100" dirty="0">
                <a:solidFill>
                  <a:srgbClr val="0070C0"/>
                </a:solidFill>
              </a:rPr>
              <a:t>Read the text closely and make a </a:t>
            </a:r>
          </a:p>
          <a:p>
            <a:pPr>
              <a:lnSpc>
                <a:spcPct val="114000"/>
              </a:lnSpc>
            </a:pPr>
            <a:r>
              <a:rPr lang="en-US" altLang="zh-CN" sz="2400" i="1" kern="100" dirty="0">
                <a:solidFill>
                  <a:srgbClr val="0070C0"/>
                </a:solidFill>
              </a:rPr>
              <a:t>list of the experiences in the chart.</a:t>
            </a:r>
            <a:endParaRPr lang="zh-CN" altLang="zh-CN" sz="2400" i="1" kern="100" dirty="0">
              <a:solidFill>
                <a:srgbClr val="0070C0"/>
              </a:solidFill>
            </a:endParaRPr>
          </a:p>
        </p:txBody>
      </p:sp>
      <p:pic>
        <p:nvPicPr>
          <p:cNvPr id="6" name="图片 5"/>
          <p:cNvPicPr>
            <a:picLocks noChangeAspect="1"/>
          </p:cNvPicPr>
          <p:nvPr/>
        </p:nvPicPr>
        <p:blipFill>
          <a:blip r:embed="rId3"/>
          <a:stretch>
            <a:fillRect/>
          </a:stretch>
        </p:blipFill>
        <p:spPr>
          <a:xfrm>
            <a:off x="593101" y="1755724"/>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4"/>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4" grpId="0"/>
      <p:bldP spid="26" grpId="0"/>
      <p:bldP spid="28" grpId="0"/>
      <p:bldP spid="32" grpId="0"/>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839470" y="1797685"/>
            <a:ext cx="10591165" cy="432816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a:t>
            </a:r>
          </a:p>
          <a:p>
            <a:pPr algn="l">
              <a:lnSpc>
                <a:spcPct val="125000"/>
              </a:lnSpc>
            </a:pPr>
            <a:r>
              <a:rPr lang="en-US" altLang="zh-CN" sz="2400" dirty="0">
                <a:latin typeface="Calibri" panose="020F0502020204030204" pitchFamily="34" charset="0"/>
                <a:ea typeface="宋体" panose="02010600030101010101" pitchFamily="2" charset="-122"/>
                <a:cs typeface="Calibri" panose="020F0502020204030204" pitchFamily="34" charset="0"/>
              </a:rPr>
              <a:t>     (3) Reading for details</a:t>
            </a:r>
          </a:p>
          <a:p>
            <a:pPr>
              <a:lnSpc>
                <a:spcPct val="125000"/>
              </a:lnSpc>
            </a:pPr>
            <a:r>
              <a:rPr lang="en-US" altLang="zh-CN" sz="2400" i="1" kern="100" dirty="0">
                <a:solidFill>
                  <a:srgbClr val="0070C0"/>
                </a:solidFill>
              </a:rPr>
              <a:t>Answer the questions.</a:t>
            </a: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1. Does the author hold a positive or negative attitude toward unpredictable life at college? Why?</a:t>
            </a:r>
          </a:p>
          <a:p>
            <a:pPr marL="457200" indent="-457200">
              <a:lnSpc>
                <a:spcPct val="114000"/>
              </a:lnSpc>
              <a:buAutoNum type="arabicPeriod"/>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marL="457200" indent="-457200">
              <a:lnSpc>
                <a:spcPct val="114000"/>
              </a:lnSpc>
              <a:buAutoNum type="arabicPeriod"/>
            </a:pP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2. What does the author mean by “learning never ends”?</a:t>
            </a:r>
          </a:p>
          <a:p>
            <a:pPr>
              <a:lnSpc>
                <a:spcPct val="114000"/>
              </a:lnSpc>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nSpc>
                <a:spcPct val="114000"/>
              </a:lnSpc>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951865" y="4042410"/>
            <a:ext cx="10176510" cy="603885"/>
          </a:xfrm>
          <a:prstGeom prst="rect">
            <a:avLst/>
          </a:prstGeom>
          <a:noFill/>
        </p:spPr>
        <p:txBody>
          <a:bodyPr wrap="square" rtlCol="0">
            <a:spAutoFit/>
          </a:bodyPr>
          <a:lstStyle/>
          <a:p>
            <a:pPr>
              <a:lnSpc>
                <a:spcPts val="2000"/>
              </a:lnSpc>
            </a:pPr>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He holds a positive attitude because he believes college life, </a:t>
            </a:r>
            <a:r>
              <a:rPr lang="en-US" altLang="zh-CN" sz="2400" dirty="0" err="1">
                <a:solidFill>
                  <a:srgbClr val="C00000"/>
                </a:solidFill>
                <a:effectLst/>
                <a:latin typeface="Calibri" panose="020F0502020204030204" pitchFamily="34" charset="0"/>
                <a:ea typeface="宋体" panose="02010600030101010101" pitchFamily="2" charset="-122"/>
                <a:cs typeface="Calibri" panose="020F0502020204030204" pitchFamily="34" charset="0"/>
              </a:rPr>
              <a:t>colourful</a:t>
            </a:r>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 as it is, can provide students with impressive and unforgettable experiences. </a:t>
            </a:r>
            <a:endParaRPr lang="zh-CN" altLang="zh-CN" sz="2400" dirty="0">
              <a:solidFill>
                <a:srgbClr val="C00000"/>
              </a:solidFill>
              <a:effectLst/>
              <a:latin typeface="Calibri" panose="020F0502020204030204" pitchFamily="34" charset="0"/>
              <a:ea typeface="等线" panose="02010600030101010101" pitchFamily="2" charset="-122"/>
              <a:cs typeface="Calibri" panose="020F0502020204030204" pitchFamily="34" charset="0"/>
            </a:endParaRPr>
          </a:p>
        </p:txBody>
      </p:sp>
      <p:sp>
        <p:nvSpPr>
          <p:cNvPr id="11" name="文本框 10"/>
          <p:cNvSpPr txBox="1"/>
          <p:nvPr/>
        </p:nvSpPr>
        <p:spPr>
          <a:xfrm>
            <a:off x="918845" y="5152390"/>
            <a:ext cx="10640695" cy="82994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College provides students with many chances for co-curricular activities to develop their abilities apart from academic studies. </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pic>
        <p:nvPicPr>
          <p:cNvPr id="6" name="图片 5"/>
          <p:cNvPicPr>
            <a:picLocks noChangeAspect="1"/>
          </p:cNvPicPr>
          <p:nvPr/>
        </p:nvPicPr>
        <p:blipFill>
          <a:blip r:embed="rId2"/>
          <a:stretch>
            <a:fillRect/>
          </a:stretch>
        </p:blipFill>
        <p:spPr>
          <a:xfrm>
            <a:off x="631281" y="1740780"/>
            <a:ext cx="640936" cy="562294"/>
          </a:xfrm>
          <a:prstGeom prst="rect">
            <a:avLst/>
          </a:prstGeom>
        </p:spPr>
      </p:pic>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3" name="页脚占位符 1"/>
          <p:cNvSpPr>
            <a:spLocks noGrp="1"/>
          </p:cNvSpPr>
          <p:nvPr/>
        </p:nvSpPr>
        <p:spPr>
          <a:xfrm>
            <a:off x="4230380" y="7475785"/>
            <a:ext cx="4822804"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t>华东师范大学出版社</a:t>
            </a: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2"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3"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1" name="图片 20"/>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839470" y="1797685"/>
            <a:ext cx="10591165" cy="348678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a:t>
            </a:r>
          </a:p>
          <a:p>
            <a:pPr algn="l">
              <a:lnSpc>
                <a:spcPct val="125000"/>
              </a:lnSpc>
            </a:pPr>
            <a:r>
              <a:rPr lang="en-US" altLang="zh-CN" sz="2400" dirty="0">
                <a:latin typeface="Calibri" panose="020F0502020204030204" pitchFamily="34" charset="0"/>
                <a:ea typeface="宋体" panose="02010600030101010101" pitchFamily="2" charset="-122"/>
                <a:cs typeface="Calibri" panose="020F0502020204030204" pitchFamily="34" charset="0"/>
              </a:rPr>
              <a:t>     (3) Reading for details</a:t>
            </a:r>
          </a:p>
          <a:p>
            <a:pPr>
              <a:lnSpc>
                <a:spcPct val="125000"/>
              </a:lnSpc>
            </a:pPr>
            <a:r>
              <a:rPr lang="en-US" altLang="zh-CN" sz="2400" i="1" kern="100" dirty="0">
                <a:solidFill>
                  <a:srgbClr val="0070C0"/>
                </a:solidFill>
              </a:rPr>
              <a:t>Answer the questions.</a:t>
            </a: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3. What does the author think of campus groups and activities?</a:t>
            </a:r>
          </a:p>
          <a:p>
            <a:pPr>
              <a:lnSpc>
                <a:spcPct val="114000"/>
              </a:lnSpc>
            </a:pP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nSpc>
                <a:spcPct val="114000"/>
              </a:lnSpc>
            </a:pP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4. What does the author imply when he says “we all dive deep into the ocean of new beginnings and possibilities”(Para 1)?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12" name="文本框 11"/>
          <p:cNvSpPr txBox="1"/>
          <p:nvPr/>
        </p:nvSpPr>
        <p:spPr>
          <a:xfrm>
            <a:off x="877570" y="3546475"/>
            <a:ext cx="10552430" cy="829945"/>
          </a:xfrm>
          <a:prstGeom prst="rect">
            <a:avLst/>
          </a:prstGeom>
          <a:noFill/>
        </p:spPr>
        <p:txBody>
          <a:bodyPr wrap="square" rtlCol="0">
            <a:spAutoFit/>
          </a:bodyPr>
          <a:lstStyle/>
          <a:p>
            <a:r>
              <a:rPr lang="en-US" altLang="zh-CN" sz="2400" dirty="0">
                <a:solidFill>
                  <a:srgbClr val="C00000"/>
                </a:solidFill>
                <a:latin typeface="Calibri" panose="020F0502020204030204" pitchFamily="34" charset="0"/>
                <a:cs typeface="Calibri" panose="020F0502020204030204" pitchFamily="34" charset="0"/>
              </a:rPr>
              <a:t>He thinks engaging in campus activities might help students develop necessary skills in all aspects.</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pic>
        <p:nvPicPr>
          <p:cNvPr id="6" name="图片 5"/>
          <p:cNvPicPr>
            <a:picLocks noChangeAspect="1"/>
          </p:cNvPicPr>
          <p:nvPr/>
        </p:nvPicPr>
        <p:blipFill>
          <a:blip r:embed="rId2"/>
          <a:stretch>
            <a:fillRect/>
          </a:stretch>
        </p:blipFill>
        <p:spPr>
          <a:xfrm>
            <a:off x="631281" y="1740780"/>
            <a:ext cx="640936" cy="562294"/>
          </a:xfrm>
          <a:prstGeom prst="rect">
            <a:avLst/>
          </a:prstGeom>
        </p:spPr>
      </p:pic>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77570" y="5284470"/>
            <a:ext cx="10552430" cy="829945"/>
          </a:xfrm>
          <a:prstGeom prst="rect">
            <a:avLst/>
          </a:prstGeom>
          <a:noFill/>
        </p:spPr>
        <p:txBody>
          <a:bodyPr wrap="square" rtlCol="0">
            <a:spAutoFit/>
          </a:bodyPr>
          <a:lstStyle/>
          <a:p>
            <a:r>
              <a:rPr lang="en-US" altLang="zh-CN" sz="2400" dirty="0">
                <a:solidFill>
                  <a:srgbClr val="C00000"/>
                </a:solidFill>
              </a:rPr>
              <a:t>He implies that the innumerable opportunities and possibilities in college are just like a vast ocean into which students can plunge themselves and have a try.</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839470" y="1889125"/>
            <a:ext cx="10591165" cy="348678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a:t>
            </a:r>
          </a:p>
          <a:p>
            <a:pPr algn="l">
              <a:lnSpc>
                <a:spcPct val="125000"/>
              </a:lnSpc>
            </a:pPr>
            <a:r>
              <a:rPr lang="en-US" altLang="zh-CN" sz="2400" dirty="0">
                <a:latin typeface="Calibri" panose="020F0502020204030204" pitchFamily="34" charset="0"/>
                <a:ea typeface="宋体" panose="02010600030101010101" pitchFamily="2" charset="-122"/>
                <a:cs typeface="Calibri" panose="020F0502020204030204" pitchFamily="34" charset="0"/>
              </a:rPr>
              <a:t>     (3) Reading for details</a:t>
            </a:r>
          </a:p>
          <a:p>
            <a:pPr>
              <a:lnSpc>
                <a:spcPct val="125000"/>
              </a:lnSpc>
            </a:pPr>
            <a:r>
              <a:rPr lang="en-US" altLang="zh-CN" sz="2400" i="1" kern="100" dirty="0">
                <a:solidFill>
                  <a:srgbClr val="0070C0"/>
                </a:solidFill>
              </a:rPr>
              <a:t>Answer the questions.</a:t>
            </a: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5. What does the author mean by “innumerable paths” </a:t>
            </a:r>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Para 5)?</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nSpc>
                <a:spcPct val="114000"/>
              </a:lnSpc>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6. How do you understand the statement that “life at college is a wild mishmash of experiences” (Para 8)?</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6" name="图片 5"/>
          <p:cNvPicPr>
            <a:picLocks noChangeAspect="1"/>
          </p:cNvPicPr>
          <p:nvPr/>
        </p:nvPicPr>
        <p:blipFill>
          <a:blip r:embed="rId2"/>
          <a:stretch>
            <a:fillRect/>
          </a:stretch>
        </p:blipFill>
        <p:spPr>
          <a:xfrm>
            <a:off x="631281" y="1832220"/>
            <a:ext cx="640936" cy="562294"/>
          </a:xfrm>
          <a:prstGeom prst="rect">
            <a:avLst/>
          </a:prstGeom>
        </p:spPr>
      </p:pic>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966470" y="3582670"/>
            <a:ext cx="10805160" cy="829945"/>
          </a:xfrm>
          <a:prstGeom prst="rect">
            <a:avLst/>
          </a:prstGeom>
          <a:noFill/>
        </p:spPr>
        <p:txBody>
          <a:bodyPr wrap="square" rtlCol="0">
            <a:spAutoFit/>
          </a:bodyPr>
          <a:lstStyle/>
          <a:p>
            <a:r>
              <a:rPr lang="en-US" altLang="zh-CN" sz="2400" dirty="0">
                <a:solidFill>
                  <a:srgbClr val="C00000"/>
                </a:solidFill>
              </a:rPr>
              <a:t>He means that college life provides students with countless opportunities to realize their dreams.</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3" name="文本框 12"/>
          <p:cNvSpPr txBox="1"/>
          <p:nvPr/>
        </p:nvSpPr>
        <p:spPr>
          <a:xfrm>
            <a:off x="915727" y="5375749"/>
            <a:ext cx="11896947" cy="461665"/>
          </a:xfrm>
          <a:prstGeom prst="rect">
            <a:avLst/>
          </a:prstGeom>
          <a:noFill/>
        </p:spPr>
        <p:txBody>
          <a:bodyPr wrap="square" rtlCol="0">
            <a:spAutoFit/>
          </a:bodyPr>
          <a:lstStyle/>
          <a:p>
            <a:r>
              <a:rPr lang="zh-CN" altLang="zh-CN" sz="2400" dirty="0">
                <a:solidFill>
                  <a:srgbClr val="C00000"/>
                </a:solidFill>
              </a:rPr>
              <a:t> </a:t>
            </a:r>
            <a:r>
              <a:rPr lang="en-US" altLang="zh-CN" sz="2400" dirty="0">
                <a:solidFill>
                  <a:srgbClr val="C00000"/>
                </a:solidFill>
              </a:rPr>
              <a:t>College life is full of different experiences which prepare students for their future. </a:t>
            </a:r>
            <a:endParaRPr lang="zh-CN" altLang="en-US" sz="2400" dirty="0">
              <a:solidFill>
                <a:srgbClr val="C00000"/>
              </a:solidFill>
              <a:effectLst/>
              <a:ea typeface="宋体" panose="02010600030101010101" pitchFamily="2" charset="-122"/>
              <a:cs typeface="Calibri" panose="020F0502020204030204" pitchFamily="34" charset="0"/>
            </a:endParaRP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4016292"/>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a:solidFill>
                  <a:srgbClr val="874694"/>
                </a:solidFill>
                <a:latin typeface="Calibri" panose="020F0502020204030204" pitchFamily="34" charset="0"/>
                <a:ea typeface="宋体" panose="02010600030101010101" pitchFamily="2" charset="-122"/>
                <a:cs typeface="Calibri" panose="020F0502020204030204" pitchFamily="34" charset="0"/>
              </a:rPr>
              <a:t>Zooming in</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marL="457200" indent="-457200" algn="just">
              <a:lnSpc>
                <a:spcPct val="114000"/>
              </a:lnSpc>
              <a:buAutoNum type="arabicPeriod"/>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This golden period better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equips you for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all the challenges you’ll face in life and creates a strong foundation of knowledge. (Para 1)</a:t>
            </a: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equip sb. for </a:t>
            </a:r>
            <a:r>
              <a:rPr lang="en-US" altLang="zh-CN" sz="2400" kern="100" dirty="0" err="1">
                <a:solidFill>
                  <a:srgbClr val="C00000"/>
                </a:solidFill>
                <a:effectLst/>
                <a:latin typeface="Calibri" panose="020F0502020204030204" pitchFamily="34" charset="0"/>
                <a:ea typeface="宋体" panose="02010600030101010101" pitchFamily="2" charset="-122"/>
                <a:cs typeface="Calibri" panose="020F0502020204030204" pitchFamily="34" charset="0"/>
              </a:rPr>
              <a:t>sth</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to give someone the information and skills that he/she needs to do something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i="1" kern="100" dirty="0">
                <a:effectLst/>
                <a:latin typeface="Calibri" panose="020F0502020204030204" pitchFamily="34" charset="0"/>
                <a:ea typeface="宋体" panose="02010600030101010101" pitchFamily="2" charset="-122"/>
                <a:cs typeface="Calibri" panose="020F0502020204030204" pitchFamily="34" charset="0"/>
              </a:rPr>
              <a:t>e.g.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This training will equip you for the job.</a:t>
            </a: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endParaRPr lang="en-US" altLang="zh-CN" sz="12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equip sb./</a:t>
            </a:r>
            <a:r>
              <a:rPr lang="en-US" altLang="zh-CN" sz="2400" kern="100" dirty="0" err="1">
                <a:solidFill>
                  <a:srgbClr val="C00000"/>
                </a:solidFill>
                <a:effectLst/>
                <a:latin typeface="Calibri" panose="020F0502020204030204" pitchFamily="34" charset="0"/>
                <a:ea typeface="宋体" panose="02010600030101010101" pitchFamily="2" charset="-122"/>
                <a:cs typeface="Calibri" panose="020F0502020204030204" pitchFamily="34" charset="0"/>
              </a:rPr>
              <a:t>sth</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 with </a:t>
            </a:r>
            <a:r>
              <a:rPr lang="en-US" altLang="zh-CN" sz="2400" kern="100" dirty="0" err="1">
                <a:solidFill>
                  <a:srgbClr val="C00000"/>
                </a:solidFill>
                <a:effectLst/>
                <a:latin typeface="Calibri" panose="020F0502020204030204" pitchFamily="34" charset="0"/>
                <a:ea typeface="宋体" panose="02010600030101010101" pitchFamily="2" charset="-122"/>
                <a:cs typeface="Calibri" panose="020F0502020204030204" pitchFamily="34" charset="0"/>
              </a:rPr>
              <a:t>sth</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to provide a person or place with the things that are needed for a particular kind of activity or work</a:t>
            </a:r>
            <a:endParaRPr lang="en-US" altLang="zh-CN" sz="2400" i="1"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i="1" kern="100" dirty="0">
                <a:effectLst/>
                <a:latin typeface="Calibri" panose="020F0502020204030204" pitchFamily="34" charset="0"/>
                <a:ea typeface="宋体" panose="02010600030101010101" pitchFamily="2" charset="-122"/>
                <a:cs typeface="Calibri" panose="020F0502020204030204" pitchFamily="34" charset="0"/>
              </a:rPr>
              <a:t> e.g.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They spent a lot of money equipping the school with new computers.</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666875"/>
            <a:ext cx="10655935" cy="4226798"/>
          </a:xfrm>
          <a:prstGeom prst="rect">
            <a:avLst/>
          </a:prstGeom>
          <a:noFill/>
        </p:spPr>
        <p:txBody>
          <a:bodyPr wrap="square">
            <a:spAutoFit/>
          </a:bodyPr>
          <a:lstStyle/>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a:solidFill>
                  <a:srgbClr val="874694"/>
                </a:solidFill>
                <a:latin typeface="Calibri" panose="020F0502020204030204" pitchFamily="34" charset="0"/>
                <a:ea typeface="宋体" panose="02010600030101010101" pitchFamily="2" charset="-122"/>
                <a:cs typeface="Calibri" panose="020F0502020204030204" pitchFamily="34" charset="0"/>
              </a:rPr>
              <a:t>Zooming in</a:t>
            </a:r>
            <a:endParaRPr lang="en-US" altLang="zh-CN" sz="1200" b="1">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a:effectLst/>
                <a:ea typeface="宋体" panose="02010600030101010101" pitchFamily="2" charset="-122"/>
                <a:sym typeface="+mn-ea"/>
              </a:rPr>
              <a:t>2</a:t>
            </a:r>
            <a:r>
              <a:rPr lang="en-US" altLang="zh-CN" sz="2400" kern="100" dirty="0">
                <a:effectLst/>
                <a:ea typeface="宋体" panose="02010600030101010101" pitchFamily="2" charset="-122"/>
                <a:sym typeface="+mn-ea"/>
              </a:rPr>
              <a:t>.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It might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be good, it might be bad,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it might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be weird, and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it might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not interest you, but expect anything to happen. (Para </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2)</a:t>
            </a:r>
            <a:endParaRPr lang="en-US" altLang="zh-CN" sz="12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This sentence adopts the rhetorical device of </a:t>
            </a: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sym typeface="+mn-ea"/>
              </a:rPr>
              <a:t>parallelism</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which adds symmetry to the writing, emphasizes the main idea and adds force to the writer’s </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expression.</a:t>
            </a:r>
            <a:endParaRPr lang="zh-CN" altLang="zh-CN" sz="12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a:t>
            </a:r>
            <a:r>
              <a:rPr lang="en-US" altLang="zh-CN" sz="2400" i="1" kern="100" dirty="0">
                <a:effectLst/>
                <a:latin typeface="Calibri" panose="020F0502020204030204" pitchFamily="34" charset="0"/>
                <a:ea typeface="宋体" panose="02010600030101010101" pitchFamily="2" charset="-122"/>
                <a:cs typeface="Calibri" panose="020F0502020204030204" pitchFamily="34" charset="0"/>
                <a:sym typeface="+mn-ea"/>
              </a:rPr>
              <a:t>e.g.</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“It was the best of times, it was the worst of times, it was the age of wisdom, it was the age of foolishness, it was the epoch of belief, it was the epoch of incredulity, it was the season of Light, it was the season of Darkness, it was the spring of hope, it was the winter of despair. …” (From </a:t>
            </a:r>
            <a:r>
              <a:rPr lang="en-US" altLang="zh-CN" sz="2400" i="1" kern="100" dirty="0">
                <a:effectLst/>
                <a:latin typeface="Calibri" panose="020F0502020204030204" pitchFamily="34" charset="0"/>
                <a:ea typeface="宋体" panose="02010600030101010101" pitchFamily="2" charset="-122"/>
                <a:cs typeface="Calibri" panose="020F0502020204030204" pitchFamily="34" charset="0"/>
                <a:sym typeface="+mn-ea"/>
              </a:rPr>
              <a:t>A Tale of Two Cities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by Charles Dickens)</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rPr>
              <a:t>This is antithetical parallelism (antithetical structure).</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5689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184400"/>
            <a:ext cx="10655935" cy="2327910"/>
          </a:xfrm>
          <a:prstGeom prst="rect">
            <a:avLst/>
          </a:prstGeom>
          <a:noFill/>
        </p:spPr>
        <p:txBody>
          <a:bodyPr wrap="square">
            <a:spAutoFit/>
          </a:bodyPr>
          <a:lstStyle/>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12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3. You learn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to sit through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a boring lecture. (Para 3)</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sit through</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to attend a meeting, performance, etc., and stay until the end, even if it is very long and boring</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a:t>
            </a:r>
            <a:r>
              <a:rPr lang="en-US" altLang="zh-CN" sz="2400" i="1" kern="100" dirty="0">
                <a:effectLst/>
                <a:latin typeface="Calibri" panose="020F0502020204030204" pitchFamily="34" charset="0"/>
                <a:ea typeface="宋体" panose="02010600030101010101" pitchFamily="2" charset="-122"/>
                <a:cs typeface="Calibri" panose="020F0502020204030204" pitchFamily="34" charset="0"/>
                <a:sym typeface="+mn-ea"/>
              </a:rPr>
              <a:t>e.g.</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I wasn’t the least bit interested in all the speeches I had to sit through.</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2086472"/>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
          <p:cNvPicPr>
            <a:picLocks noChangeAspect="1"/>
          </p:cNvPicPr>
          <p:nvPr/>
        </p:nvPicPr>
        <p:blipFill>
          <a:blip r:embed="rId3"/>
          <a:srcRect t="3356"/>
          <a:stretch>
            <a:fillRect/>
          </a:stretch>
        </p:blipFill>
        <p:spPr>
          <a:xfrm>
            <a:off x="5715" y="635"/>
            <a:ext cx="12195810" cy="6857365"/>
          </a:xfrm>
          <a:prstGeom prst="rect">
            <a:avLst/>
          </a:prstGeom>
        </p:spPr>
      </p:pic>
      <p:sp>
        <p:nvSpPr>
          <p:cNvPr id="17" name="矩形 16"/>
          <p:cNvSpPr/>
          <p:nvPr/>
        </p:nvSpPr>
        <p:spPr>
          <a:xfrm>
            <a:off x="0" y="2527935"/>
            <a:ext cx="12192000" cy="179260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矩形 26"/>
          <p:cNvSpPr/>
          <p:nvPr/>
        </p:nvSpPr>
        <p:spPr>
          <a:xfrm>
            <a:off x="1961640" y="2694193"/>
            <a:ext cx="8342630" cy="1245235"/>
          </a:xfrm>
          <a:prstGeom prst="rect">
            <a:avLst/>
          </a:prstGeom>
        </p:spPr>
        <p:txBody>
          <a:bodyPr wrap="none">
            <a:spAutoFit/>
          </a:bodyPr>
          <a:lstStyle/>
          <a:p>
            <a:pPr algn="ctr"/>
            <a:r>
              <a:rPr lang="en-US" altLang="zh-CN" sz="7500" dirty="0">
                <a:ln w="0"/>
                <a:latin typeface="Americana XBd BT" panose="02020804070706020304" pitchFamily="18" charset="0"/>
              </a:rPr>
              <a:t>Going to College</a:t>
            </a:r>
          </a:p>
        </p:txBody>
      </p:sp>
      <p:sp>
        <p:nvSpPr>
          <p:cNvPr id="18" name="矩形 17"/>
          <p:cNvSpPr/>
          <p:nvPr/>
        </p:nvSpPr>
        <p:spPr>
          <a:xfrm>
            <a:off x="1942972" y="2679455"/>
            <a:ext cx="8342630" cy="1245235"/>
          </a:xfrm>
          <a:prstGeom prst="rect">
            <a:avLst/>
          </a:prstGeom>
        </p:spPr>
        <p:txBody>
          <a:bodyPr wrap="none">
            <a:spAutoFit/>
          </a:bodyPr>
          <a:lstStyle/>
          <a:p>
            <a:pPr algn="ctr"/>
            <a:r>
              <a:rPr lang="en-US" altLang="zh-CN" sz="7500" dirty="0">
                <a:ln w="0"/>
                <a:solidFill>
                  <a:schemeClr val="bg1"/>
                </a:solidFill>
                <a:latin typeface="Americana XBd BT" panose="02020804070706020304" pitchFamily="18" charset="0"/>
              </a:rPr>
              <a:t>Going to College</a:t>
            </a:r>
          </a:p>
        </p:txBody>
      </p:sp>
      <p:sp>
        <p:nvSpPr>
          <p:cNvPr id="12" name="矩形 11"/>
          <p:cNvSpPr/>
          <p:nvPr/>
        </p:nvSpPr>
        <p:spPr>
          <a:xfrm>
            <a:off x="1928304" y="2657113"/>
            <a:ext cx="8342630" cy="1245235"/>
          </a:xfrm>
          <a:prstGeom prst="rect">
            <a:avLst/>
          </a:prstGeom>
        </p:spPr>
        <p:txBody>
          <a:bodyPr wrap="none">
            <a:spAutoFit/>
          </a:bodyPr>
          <a:lstStyle/>
          <a:p>
            <a:pPr algn="ctr"/>
            <a:r>
              <a:rPr lang="en-US" altLang="zh-CN" sz="7500" dirty="0">
                <a:ln w="0"/>
                <a:solidFill>
                  <a:srgbClr val="92D050"/>
                </a:solidFill>
                <a:latin typeface="Americana XBd BT" panose="02020804070706020304" pitchFamily="18" charset="0"/>
              </a:rPr>
              <a:t>Going to College</a:t>
            </a:r>
          </a:p>
        </p:txBody>
      </p:sp>
      <p:grpSp>
        <p:nvGrpSpPr>
          <p:cNvPr id="14340" name="组合 7"/>
          <p:cNvGrpSpPr/>
          <p:nvPr/>
        </p:nvGrpSpPr>
        <p:grpSpPr>
          <a:xfrm>
            <a:off x="-3810" y="650240"/>
            <a:ext cx="2903855" cy="735330"/>
            <a:chOff x="0" y="194743"/>
            <a:chExt cx="3126179" cy="569433"/>
          </a:xfrm>
        </p:grpSpPr>
        <p:sp>
          <p:nvSpPr>
            <p:cNvPr id="2" name="圆角矩形 1"/>
            <p:cNvSpPr/>
            <p:nvPr/>
          </p:nvSpPr>
          <p:spPr>
            <a:xfrm>
              <a:off x="173209" y="194743"/>
              <a:ext cx="2952970" cy="569433"/>
            </a:xfrm>
            <a:prstGeom prst="roundRect">
              <a:avLst>
                <a:gd name="adj" fmla="val 9976"/>
              </a:avLst>
            </a:prstGeom>
            <a:solidFill>
              <a:schemeClr val="accent4">
                <a:lumMod val="60000"/>
                <a:lumOff val="40000"/>
              </a:schemeClr>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5">
                    <a:lumMod val="40000"/>
                    <a:lumOff val="60000"/>
                  </a:schemeClr>
                </a:solidFill>
                <a:effectLst/>
                <a:uLnTx/>
                <a:uFillTx/>
                <a:latin typeface="+mn-lt"/>
                <a:ea typeface="+mn-ea"/>
                <a:cs typeface="+mn-cs"/>
              </a:endParaRPr>
            </a:p>
          </p:txBody>
        </p:sp>
        <p:grpSp>
          <p:nvGrpSpPr>
            <p:cNvPr id="14350" name="组合 9"/>
            <p:cNvGrpSpPr/>
            <p:nvPr/>
          </p:nvGrpSpPr>
          <p:grpSpPr>
            <a:xfrm>
              <a:off x="0" y="290669"/>
              <a:ext cx="424561" cy="355906"/>
              <a:chOff x="469900" y="728859"/>
              <a:chExt cx="424561" cy="355906"/>
            </a:xfrm>
          </p:grpSpPr>
          <p:sp>
            <p:nvSpPr>
              <p:cNvPr id="19" name="椭圆 18"/>
              <p:cNvSpPr>
                <a:spLocks noChangeArrowheads="1"/>
              </p:cNvSpPr>
              <p:nvPr/>
            </p:nvSpPr>
            <p:spPr bwMode="auto">
              <a:xfrm rot="-5400000">
                <a:off x="738012" y="928719"/>
                <a:ext cx="157031" cy="15551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blurRad="12700" dist="12700" dir="2700000" algn="tl" rotWithShape="0">
                  <a:srgbClr val="808080">
                    <a:alpha val="39999"/>
                  </a:srgbClr>
                </a:outerShdw>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0" name="椭圆 19"/>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1" name="椭圆 20"/>
              <p:cNvSpPr>
                <a:spLocks noChangeArrowheads="1"/>
              </p:cNvSpPr>
              <p:nvPr/>
            </p:nvSpPr>
            <p:spPr bwMode="auto">
              <a:xfrm rot="-5400000">
                <a:off x="738012" y="728863"/>
                <a:ext cx="157031" cy="15551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blurRad="12700" dist="12700" dir="2700000" algn="tl" rotWithShape="0">
                  <a:srgbClr val="808080">
                    <a:alpha val="39999"/>
                  </a:srgbClr>
                </a:outerShdw>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2" name="椭圆 21"/>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 name="圆角矩形 2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4" name="圆角矩形 2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5" name="圆角矩形 2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6" name="圆角矩形 2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grpSp>
      <p:sp>
        <p:nvSpPr>
          <p:cNvPr id="11" name="矩形 10"/>
          <p:cNvSpPr/>
          <p:nvPr/>
        </p:nvSpPr>
        <p:spPr>
          <a:xfrm>
            <a:off x="815133" y="572502"/>
            <a:ext cx="1843405" cy="891540"/>
          </a:xfrm>
          <a:prstGeom prst="rect">
            <a:avLst/>
          </a:prstGeom>
        </p:spPr>
        <p:txBody>
          <a:bodyPr wrap="none">
            <a:spAutoFit/>
          </a:bodyPr>
          <a:lstStyle/>
          <a:p>
            <a:pPr lvl="0"/>
            <a:r>
              <a:rPr lang="en-US" altLang="zh-CN" sz="5200" b="1" dirty="0">
                <a:solidFill>
                  <a:schemeClr val="bg1"/>
                </a:solidFill>
              </a:rPr>
              <a:t>Unit </a:t>
            </a:r>
            <a:r>
              <a:rPr lang="en-US" sz="5200" b="1" dirty="0">
                <a:solidFill>
                  <a:schemeClr val="bg1"/>
                </a:solidFill>
              </a:rPr>
              <a:t>1</a:t>
            </a:r>
            <a:endParaRPr lang="en-US" sz="5200" dirty="0">
              <a:solidFill>
                <a:schemeClr val="bg1"/>
              </a:solidFill>
            </a:endParaRP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3169285"/>
          </a:xfrm>
          <a:prstGeom prst="rect">
            <a:avLst/>
          </a:prstGeom>
          <a:noFill/>
        </p:spPr>
        <p:txBody>
          <a:bodyPr wrap="square">
            <a:spAutoFit/>
          </a:bodyPr>
          <a:lstStyle/>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12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4. You try to cope with the surprisingly strenuous syllabus, and you have the opportunity to learn from some great research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minds</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(Para 3)</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“Minds”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in the sentence actually means people. The writer uses a part of something to represent the whole. This rhetorical device is called </a:t>
            </a: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sym typeface="+mn-ea"/>
              </a:rPr>
              <a:t>synecdoche</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It may also use the whole to represent the part.</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i="1" kern="100" dirty="0">
                <a:effectLst/>
                <a:latin typeface="Calibri" panose="020F0502020204030204" pitchFamily="34" charset="0"/>
                <a:ea typeface="宋体" panose="02010600030101010101" pitchFamily="2" charset="-122"/>
                <a:cs typeface="Calibri" panose="020F0502020204030204" pitchFamily="34" charset="0"/>
                <a:sym typeface="+mn-ea"/>
              </a:rPr>
              <a:t>e.g.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Twenty </a:t>
            </a:r>
            <a:r>
              <a:rPr lang="en-US" altLang="zh-CN" sz="2400" b="1" i="1" kern="100" dirty="0">
                <a:effectLst/>
                <a:latin typeface="Calibri" panose="020F0502020204030204" pitchFamily="34" charset="0"/>
                <a:ea typeface="宋体" panose="02010600030101010101" pitchFamily="2" charset="-122"/>
                <a:cs typeface="Calibri" panose="020F0502020204030204" pitchFamily="34" charset="0"/>
                <a:sym typeface="+mn-ea"/>
              </a:rPr>
              <a:t>sails</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came into the harbor. (“Sails” refers to “ships”</a:t>
            </a:r>
            <a:r>
              <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rPr>
              <a:t>.</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2748280"/>
          </a:xfrm>
          <a:prstGeom prst="rect">
            <a:avLst/>
          </a:prstGeom>
          <a:noFill/>
        </p:spPr>
        <p:txBody>
          <a:bodyPr wrap="square">
            <a:spAutoFit/>
          </a:bodyPr>
          <a:lstStyle/>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12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5. </a:t>
            </a:r>
            <a:r>
              <a:rPr lang="en-US" altLang="zh-CN" sz="2400" kern="100" dirty="0">
                <a:effectLst/>
                <a:ea typeface="宋体" panose="02010600030101010101" pitchFamily="2" charset="-122"/>
                <a:sym typeface="+mn-ea"/>
              </a:rPr>
              <a:t>There </a:t>
            </a:r>
            <a:r>
              <a:rPr lang="en-US" altLang="zh-CN" sz="2400" kern="100" dirty="0">
                <a:solidFill>
                  <a:srgbClr val="C00000"/>
                </a:solidFill>
                <a:effectLst/>
                <a:ea typeface="宋体" panose="02010600030101010101" pitchFamily="2" charset="-122"/>
                <a:sym typeface="+mn-ea"/>
              </a:rPr>
              <a:t>might have been</a:t>
            </a:r>
            <a:r>
              <a:rPr lang="en-US" altLang="zh-CN" sz="2400" kern="100" dirty="0">
                <a:effectLst/>
                <a:ea typeface="宋体" panose="02010600030101010101" pitchFamily="2" charset="-122"/>
                <a:sym typeface="+mn-ea"/>
              </a:rPr>
              <a:t> a time where you would have had to give up drawing for your JEE Advanced preparation. (Para 4)</a:t>
            </a:r>
            <a:endParaRPr lang="zh-CN" altLang="zh-CN" sz="2400" dirty="0">
              <a:effectLst/>
              <a:ea typeface="等线" panose="02010600030101010101" pitchFamily="2" charset="-122"/>
            </a:endParaRPr>
          </a:p>
          <a:p>
            <a:pPr algn="just">
              <a:lnSpc>
                <a:spcPct val="114000"/>
              </a:lnSpc>
            </a:pPr>
            <a:r>
              <a:rPr lang="en-US" altLang="zh-CN" sz="2400" kern="100" dirty="0">
                <a:solidFill>
                  <a:srgbClr val="C00000"/>
                </a:solidFill>
                <a:effectLst/>
                <a:ea typeface="宋体" panose="02010600030101010101" pitchFamily="2" charset="-122"/>
                <a:sym typeface="+mn-ea"/>
              </a:rPr>
              <a:t>might have done: </a:t>
            </a:r>
            <a:r>
              <a:rPr lang="en-US" altLang="zh-CN" sz="2400" kern="100" dirty="0">
                <a:effectLst/>
                <a:ea typeface="宋体" panose="02010600030101010101" pitchFamily="2" charset="-122"/>
                <a:sym typeface="+mn-ea"/>
              </a:rPr>
              <a:t>This structure indicates the subjunctive mood, which talks about the possibility that something happened in the past.</a:t>
            </a:r>
            <a:endParaRPr lang="zh-CN" altLang="zh-CN" sz="2400" dirty="0">
              <a:effectLst/>
              <a:ea typeface="等线" panose="02010600030101010101" pitchFamily="2" charset="-122"/>
            </a:endParaRPr>
          </a:p>
          <a:p>
            <a:pPr algn="just">
              <a:lnSpc>
                <a:spcPct val="114000"/>
              </a:lnSpc>
            </a:pPr>
            <a:r>
              <a:rPr lang="en-US" altLang="zh-CN" sz="2400" i="1" kern="100" dirty="0">
                <a:effectLst/>
                <a:ea typeface="宋体" panose="02010600030101010101" pitchFamily="2" charset="-122"/>
                <a:sym typeface="+mn-ea"/>
              </a:rPr>
              <a:t>e.g.</a:t>
            </a:r>
            <a:r>
              <a:rPr lang="en-US" altLang="zh-CN" sz="2400" kern="100" dirty="0">
                <a:effectLst/>
                <a:ea typeface="宋体" panose="02010600030101010101" pitchFamily="2" charset="-122"/>
                <a:sym typeface="+mn-ea"/>
              </a:rPr>
              <a:t>  My neighbor didn't come today--he might have been too busy.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2748280"/>
          </a:xfrm>
          <a:prstGeom prst="rect">
            <a:avLst/>
          </a:prstGeom>
          <a:noFill/>
        </p:spPr>
        <p:txBody>
          <a:bodyPr wrap="square">
            <a:spAutoFit/>
          </a:bodyPr>
          <a:lstStyle/>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12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6. College is the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Santa Claus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that keeps on giving all these wonderful opportunities while you’re in it. (Para 4)</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Santa Claus</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is used as a metaphor here to imply that college life is full of joy and provides students with many wonderful opportunities, just like Santa Claus who brings surprises and happiness to people at Christmas.</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569085"/>
            <a:ext cx="10655935" cy="4586897"/>
          </a:xfrm>
          <a:prstGeom prst="rect">
            <a:avLst/>
          </a:prstGeom>
          <a:noFill/>
        </p:spPr>
        <p:txBody>
          <a:bodyPr wrap="square">
            <a:spAutoFit/>
          </a:bodyPr>
          <a:lstStyle/>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12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7. There are also campus festivals, which draw a lot of fun crowds from other colleges and let you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show off</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your skills. (Para 4)</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show off</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to show something to a lot of people because you are very proud of it</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i="1" kern="100" dirty="0">
                <a:effectLst/>
                <a:latin typeface="Calibri" panose="020F0502020204030204" pitchFamily="34" charset="0"/>
                <a:ea typeface="宋体" panose="02010600030101010101" pitchFamily="2" charset="-122"/>
                <a:cs typeface="Calibri" panose="020F0502020204030204" pitchFamily="34" charset="0"/>
                <a:sym typeface="+mn-ea"/>
              </a:rPr>
              <a:t>e.g.</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Naomi was showing off her engagement </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ring.</a:t>
            </a:r>
            <a:endParaRPr lang="zh-CN" altLang="zh-CN" sz="10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The phrase can also be used to mean “to make something look especially attractive”.</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i="1" kern="100" dirty="0">
                <a:effectLst/>
                <a:latin typeface="Calibri" panose="020F0502020204030204" pitchFamily="34" charset="0"/>
                <a:ea typeface="宋体" panose="02010600030101010101" pitchFamily="2" charset="-122"/>
                <a:cs typeface="Calibri" panose="020F0502020204030204" pitchFamily="34" charset="0"/>
                <a:sym typeface="+mn-ea"/>
              </a:rPr>
              <a:t>e.g.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The white dress showed off her dark skin </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beautifully.</a:t>
            </a:r>
            <a:endParaRPr lang="zh-CN" altLang="zh-CN" sz="10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Sometimes, the phrase can be used without an object, meaning “to try to make people admire your abilities, achievements, or possessions”.</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i="1" kern="100" dirty="0">
                <a:effectLst/>
                <a:latin typeface="Calibri" panose="020F0502020204030204" pitchFamily="34" charset="0"/>
                <a:ea typeface="宋体" panose="02010600030101010101" pitchFamily="2" charset="-122"/>
                <a:cs typeface="Calibri" panose="020F0502020204030204" pitchFamily="34" charset="0"/>
                <a:sym typeface="+mn-ea"/>
              </a:rPr>
              <a:t>e.g.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He couldn’t resist showing off on the tennis court.</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47115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3569439"/>
          </a:xfrm>
          <a:prstGeom prst="rect">
            <a:avLst/>
          </a:prstGeom>
          <a:noFill/>
        </p:spPr>
        <p:txBody>
          <a:bodyPr wrap="square">
            <a:spAutoFit/>
          </a:bodyPr>
          <a:lstStyle/>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12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8. You can still be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as good a programmer as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the JEE Advanced topper who gets Computer Science studying a completely different Biotechnology course for your major. (Para </a:t>
            </a:r>
            <a:r>
              <a:rPr lang="en-US" altLang="zh-CN" sz="2400" kern="100">
                <a:effectLst/>
                <a:latin typeface="Calibri" panose="020F0502020204030204" pitchFamily="34" charset="0"/>
                <a:ea typeface="宋体" panose="02010600030101010101" pitchFamily="2" charset="-122"/>
                <a:cs typeface="Calibri" panose="020F0502020204030204" pitchFamily="34" charset="0"/>
                <a:sym typeface="+mn-ea"/>
              </a:rPr>
              <a:t>5)</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as... as...</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The structure is used to compare things that are of similar proportion. The first “as” acts as an adverb modifying the adjective or adverb that goes after it. The second “as” can act as a preposition or conjunction.</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i="1" kern="100" dirty="0">
                <a:effectLst/>
                <a:latin typeface="Calibri" panose="020F0502020204030204" pitchFamily="34" charset="0"/>
                <a:ea typeface="宋体" panose="02010600030101010101" pitchFamily="2" charset="-122"/>
                <a:cs typeface="Calibri" panose="020F0502020204030204" pitchFamily="34" charset="0"/>
                <a:sym typeface="+mn-ea"/>
              </a:rPr>
              <a:t>e.g.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He is as cunning as a fox.</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2748280"/>
          </a:xfrm>
          <a:prstGeom prst="rect">
            <a:avLst/>
          </a:prstGeom>
          <a:noFill/>
        </p:spPr>
        <p:txBody>
          <a:bodyPr wrap="square">
            <a:spAutoFit/>
          </a:bodyPr>
          <a:lstStyle/>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12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9. The point is that you are free to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try out</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these new things and no one is going to forcefully control the decisions you make. (Para 5)</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try out:</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The phrase is used when you want to test something to see if it is effective or works properly.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i="1" kern="100" dirty="0">
                <a:effectLst/>
                <a:latin typeface="Calibri" panose="020F0502020204030204" pitchFamily="34" charset="0"/>
                <a:ea typeface="宋体" panose="02010600030101010101" pitchFamily="2" charset="-122"/>
                <a:cs typeface="Calibri" panose="020F0502020204030204" pitchFamily="34" charset="0"/>
                <a:sym typeface="+mn-ea"/>
              </a:rPr>
              <a:t>e.g.</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I’m trying out a new computer.</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3169285"/>
          </a:xfrm>
          <a:prstGeom prst="rect">
            <a:avLst/>
          </a:prstGeom>
          <a:noFill/>
        </p:spPr>
        <p:txBody>
          <a:bodyPr wrap="square">
            <a:spAutoFit/>
          </a:bodyPr>
          <a:lstStyle/>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12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10.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Every nook and corner</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of the college you’d find a peaceful spot full of natural surroundings, ...</a:t>
            </a:r>
            <a:r>
              <a:rPr lang="en-GB"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(Para 5)</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GB"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every nook and corner</a:t>
            </a:r>
            <a:r>
              <a:rPr lang="en-GB"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This idiom, also written as “every nook and cranny”, means “every part or aspect of something”.</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GB" altLang="zh-CN" sz="2400" i="1" kern="100" dirty="0">
                <a:effectLst/>
                <a:latin typeface="Calibri" panose="020F0502020204030204" pitchFamily="34" charset="0"/>
                <a:ea typeface="宋体" panose="02010600030101010101" pitchFamily="2" charset="-122"/>
                <a:cs typeface="Calibri" panose="020F0502020204030204" pitchFamily="34" charset="0"/>
                <a:sym typeface="+mn-ea"/>
              </a:rPr>
              <a:t>e.g.</a:t>
            </a:r>
            <a:r>
              <a:rPr lang="en-GB"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The 4G technology has found its way into every nook and cranny of people's lives.</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2327910"/>
          </a:xfrm>
          <a:prstGeom prst="rect">
            <a:avLst/>
          </a:prstGeom>
          <a:noFill/>
        </p:spPr>
        <p:txBody>
          <a:bodyPr wrap="square">
            <a:spAutoFit/>
          </a:bodyPr>
          <a:lstStyle/>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12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GB"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11. You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can’t help but miss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those years later. (Para 6)</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can’t help but do </a:t>
            </a:r>
            <a:r>
              <a:rPr lang="en-US" altLang="zh-CN" sz="2400" kern="100" dirty="0" err="1">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sth</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a phrase used when one feels very strongly compelled to do something.</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i="1" kern="100" dirty="0">
                <a:effectLst/>
                <a:latin typeface="Calibri" panose="020F0502020204030204" pitchFamily="34" charset="0"/>
                <a:ea typeface="宋体" panose="02010600030101010101" pitchFamily="2" charset="-122"/>
                <a:cs typeface="Calibri" panose="020F0502020204030204" pitchFamily="34" charset="0"/>
                <a:sym typeface="+mn-ea"/>
              </a:rPr>
              <a:t>cf.</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can’t help doing </a:t>
            </a:r>
            <a:r>
              <a:rPr lang="en-US" altLang="zh-CN" sz="2400" kern="100" dirty="0" err="1">
                <a:effectLst/>
                <a:latin typeface="Calibri" panose="020F0502020204030204" pitchFamily="34" charset="0"/>
                <a:ea typeface="宋体" panose="02010600030101010101" pitchFamily="2" charset="-122"/>
                <a:cs typeface="Calibri" panose="020F0502020204030204" pitchFamily="34" charset="0"/>
                <a:sym typeface="+mn-ea"/>
              </a:rPr>
              <a:t>sth</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3589655"/>
          </a:xfrm>
          <a:prstGeom prst="rect">
            <a:avLst/>
          </a:prstGeom>
          <a:noFill/>
        </p:spPr>
        <p:txBody>
          <a:bodyPr wrap="square">
            <a:spAutoFit/>
          </a:bodyPr>
          <a:lstStyle/>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12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12. These people will give you strength and be your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knights in shining armor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all your life. (Para 6)</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a knight in shining armor</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The phrase originally means a selfless, chivalrous man who helps a woman in distress. In this sentence, the writer uses it in a humorous way, referring to “a man who arrives to help you when you are in trouble or danger”.</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i="1" kern="100" dirty="0">
                <a:effectLst/>
                <a:latin typeface="Calibri" panose="020F0502020204030204" pitchFamily="34" charset="0"/>
                <a:ea typeface="宋体" panose="02010600030101010101" pitchFamily="2" charset="-122"/>
                <a:cs typeface="Calibri" panose="020F0502020204030204" pitchFamily="34" charset="0"/>
                <a:sym typeface="+mn-ea"/>
              </a:rPr>
              <a:t>e.g.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My car broke down at the roundabout. Luckily, a knight in shining armor stopped to help me.</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3286760"/>
          </a:xfrm>
          <a:prstGeom prst="rect">
            <a:avLst/>
          </a:prstGeom>
          <a:noFill/>
        </p:spPr>
        <p:txBody>
          <a:bodyPr wrap="square">
            <a:spAutoFit/>
          </a:bodyPr>
          <a:lstStyle/>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1200" b="1" dirty="0">
              <a:latin typeface="Calibri" panose="020F0502020204030204" pitchFamily="34" charset="0"/>
              <a:ea typeface="宋体" panose="02010600030101010101" pitchFamily="2" charset="-122"/>
              <a:cs typeface="Calibri" panose="020F0502020204030204" pitchFamily="34" charset="0"/>
            </a:endParaRPr>
          </a:p>
          <a:p>
            <a:pPr algn="just">
              <a:lnSpc>
                <a:spcPct val="130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13. ... your regular lecture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bunking</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to watch a new release of your favorite star, will always stay in your heart. (para 6)</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The word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bunk</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 or more often the phrase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bunk off</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 is an informal expression in British English which means “to stay away from school or work or to leave early, especially without permission”.</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i="1" kern="100" dirty="0">
                <a:effectLst/>
                <a:latin typeface="Calibri" panose="020F0502020204030204" pitchFamily="34" charset="0"/>
                <a:ea typeface="宋体" panose="02010600030101010101" pitchFamily="2" charset="-122"/>
                <a:cs typeface="Calibri" panose="020F0502020204030204" pitchFamily="34" charset="0"/>
                <a:sym typeface="+mn-ea"/>
              </a:rPr>
              <a:t>e.g.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A lot of people bunk off early on Friday.</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510970" cy="685800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rgbClr val="FFFFFF"/>
              </a:solidFill>
              <a:latin typeface="微软雅黑" panose="020B0503020204020204" charset="-122"/>
              <a:ea typeface="微软雅黑" panose="020B0503020204020204" charset="-122"/>
              <a:sym typeface="+mn-ea"/>
            </a:endParaRPr>
          </a:p>
        </p:txBody>
      </p:sp>
      <p:sp>
        <p:nvSpPr>
          <p:cNvPr id="16" name="矩形 15"/>
          <p:cNvSpPr/>
          <p:nvPr>
            <p:custDataLst>
              <p:tags r:id="rId3"/>
            </p:custDataLst>
          </p:nvPr>
        </p:nvSpPr>
        <p:spPr>
          <a:xfrm>
            <a:off x="0" y="0"/>
            <a:ext cx="3505228" cy="6858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4"/>
            </p:custDataLst>
          </p:nvPr>
        </p:nvSpPr>
        <p:spPr>
          <a:xfrm>
            <a:off x="304800" y="304800"/>
            <a:ext cx="3201035" cy="6096000"/>
          </a:xfrm>
          <a:prstGeom prst="rect">
            <a:avLst/>
          </a:prstGeom>
          <a:noFill/>
          <a:ln w="19050">
            <a:solidFill>
              <a:srgbClr val="FFFFFF"/>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8" name="矩形 17"/>
          <p:cNvSpPr/>
          <p:nvPr>
            <p:custDataLst>
              <p:tags r:id="rId5"/>
            </p:custDataLst>
          </p:nvPr>
        </p:nvSpPr>
        <p:spPr>
          <a:xfrm>
            <a:off x="3505835" y="304800"/>
            <a:ext cx="8228965" cy="6096000"/>
          </a:xfrm>
          <a:prstGeom prst="rect">
            <a:avLst/>
          </a:prstGeom>
          <a:noFill/>
          <a:ln w="19050">
            <a:solidFill>
              <a:srgbClr val="F2F2F2"/>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0" name="任意多边形: 形状 6"/>
          <p:cNvSpPr>
            <a:spLocks noChangeAspect="1"/>
          </p:cNvSpPr>
          <p:nvPr>
            <p:custDataLst>
              <p:tags r:id="rId6"/>
            </p:custDataLst>
          </p:nvPr>
        </p:nvSpPr>
        <p:spPr>
          <a:xfrm rot="10800000">
            <a:off x="1291432" y="494613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20" name="任意多边形: 形状 7"/>
          <p:cNvSpPr>
            <a:spLocks noChangeAspect="1"/>
          </p:cNvSpPr>
          <p:nvPr>
            <p:custDataLst>
              <p:tags r:id="rId7"/>
            </p:custDataLst>
          </p:nvPr>
        </p:nvSpPr>
        <p:spPr>
          <a:xfrm rot="10800000">
            <a:off x="686632" y="494613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3" name="文本框 2"/>
          <p:cNvSpPr txBox="1"/>
          <p:nvPr/>
        </p:nvSpPr>
        <p:spPr>
          <a:xfrm rot="5400000">
            <a:off x="12065" y="2119630"/>
            <a:ext cx="3635375" cy="798830"/>
          </a:xfrm>
          <a:prstGeom prst="rect">
            <a:avLst/>
          </a:prstGeom>
          <a:noFill/>
        </p:spPr>
        <p:txBody>
          <a:bodyPr wrap="square" rtlCol="0">
            <a:spAutoFit/>
          </a:bodyPr>
          <a:lstStyle/>
          <a:p>
            <a:pPr algn="l"/>
            <a:r>
              <a:rPr lang="en-US" altLang="zh-CN" sz="4600" b="1" dirty="0">
                <a:solidFill>
                  <a:srgbClr val="FFCC66"/>
                </a:solidFill>
                <a:effectLst/>
                <a:latin typeface="Broadway" panose="04040905080B02020502" pitchFamily="82" charset="0"/>
                <a:ea typeface="宋体" panose="02010600030101010101" pitchFamily="2" charset="-122"/>
                <a:cs typeface="Calibri" panose="020F0502020204030204" pitchFamily="34" charset="0"/>
              </a:rPr>
              <a:t>CONTENTS</a:t>
            </a:r>
          </a:p>
        </p:txBody>
      </p:sp>
      <p:sp>
        <p:nvSpPr>
          <p:cNvPr id="6" name="AutoShape 3"/>
          <p:cNvSpPr>
            <a:spLocks noChangeAspect="1" noChangeArrowheads="1" noTextEdit="1"/>
          </p:cNvSpPr>
          <p:nvPr/>
        </p:nvSpPr>
        <p:spPr bwMode="auto">
          <a:xfrm>
            <a:off x="3839845" y="100266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5">
            <a:hlinkClick r:id="rId9" action="ppaction://hlinksldjump"/>
          </p:cNvPr>
          <p:cNvSpPr/>
          <p:nvPr/>
        </p:nvSpPr>
        <p:spPr bwMode="auto">
          <a:xfrm>
            <a:off x="3841115" y="116205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6"/>
          <p:cNvSpPr/>
          <p:nvPr/>
        </p:nvSpPr>
        <p:spPr bwMode="auto">
          <a:xfrm>
            <a:off x="3841115" y="116205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Oval 7"/>
          <p:cNvSpPr>
            <a:spLocks noChangeArrowheads="1"/>
          </p:cNvSpPr>
          <p:nvPr/>
        </p:nvSpPr>
        <p:spPr bwMode="auto">
          <a:xfrm>
            <a:off x="4377690" y="129476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Oval 8"/>
          <p:cNvSpPr>
            <a:spLocks noChangeArrowheads="1"/>
          </p:cNvSpPr>
          <p:nvPr/>
        </p:nvSpPr>
        <p:spPr bwMode="auto">
          <a:xfrm>
            <a:off x="5262880" y="129476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9"/>
          <p:cNvSpPr/>
          <p:nvPr/>
        </p:nvSpPr>
        <p:spPr bwMode="auto">
          <a:xfrm>
            <a:off x="4415790" y="100139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10"/>
          <p:cNvSpPr/>
          <p:nvPr/>
        </p:nvSpPr>
        <p:spPr bwMode="auto">
          <a:xfrm>
            <a:off x="5302250" y="100139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11"/>
          <p:cNvSpPr/>
          <p:nvPr/>
        </p:nvSpPr>
        <p:spPr bwMode="auto">
          <a:xfrm>
            <a:off x="4434205" y="101854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Freeform 12"/>
          <p:cNvSpPr/>
          <p:nvPr/>
        </p:nvSpPr>
        <p:spPr bwMode="auto">
          <a:xfrm>
            <a:off x="5319395" y="101854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13"/>
          <p:cNvSpPr/>
          <p:nvPr/>
        </p:nvSpPr>
        <p:spPr bwMode="auto">
          <a:xfrm>
            <a:off x="5713730" y="294195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14"/>
          <p:cNvSpPr/>
          <p:nvPr/>
        </p:nvSpPr>
        <p:spPr bwMode="auto">
          <a:xfrm>
            <a:off x="5713730" y="294195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AutoShape 3"/>
          <p:cNvSpPr>
            <a:spLocks noChangeAspect="1" noChangeArrowheads="1" noTextEdit="1"/>
          </p:cNvSpPr>
          <p:nvPr/>
        </p:nvSpPr>
        <p:spPr bwMode="auto">
          <a:xfrm>
            <a:off x="6384290" y="981710"/>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5">
            <a:hlinkClick r:id="rId10" action="ppaction://hlinksldjump"/>
          </p:cNvPr>
          <p:cNvSpPr/>
          <p:nvPr/>
        </p:nvSpPr>
        <p:spPr bwMode="auto">
          <a:xfrm>
            <a:off x="6224905" y="1141095"/>
            <a:ext cx="2806065" cy="2057400"/>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6"/>
          <p:cNvSpPr/>
          <p:nvPr/>
        </p:nvSpPr>
        <p:spPr bwMode="auto">
          <a:xfrm>
            <a:off x="6224905" y="1141095"/>
            <a:ext cx="2806065"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Oval 7"/>
          <p:cNvSpPr>
            <a:spLocks noChangeArrowheads="1"/>
          </p:cNvSpPr>
          <p:nvPr/>
        </p:nvSpPr>
        <p:spPr bwMode="auto">
          <a:xfrm>
            <a:off x="6922135" y="1273810"/>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Oval 8"/>
          <p:cNvSpPr>
            <a:spLocks noChangeArrowheads="1"/>
          </p:cNvSpPr>
          <p:nvPr/>
        </p:nvSpPr>
        <p:spPr bwMode="auto">
          <a:xfrm>
            <a:off x="7807325" y="1273810"/>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Freeform 9"/>
          <p:cNvSpPr/>
          <p:nvPr/>
        </p:nvSpPr>
        <p:spPr bwMode="auto">
          <a:xfrm>
            <a:off x="6960235" y="980440"/>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Freeform 10"/>
          <p:cNvSpPr/>
          <p:nvPr/>
        </p:nvSpPr>
        <p:spPr bwMode="auto">
          <a:xfrm>
            <a:off x="7846695" y="980440"/>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Freeform 11"/>
          <p:cNvSpPr/>
          <p:nvPr/>
        </p:nvSpPr>
        <p:spPr bwMode="auto">
          <a:xfrm>
            <a:off x="6978650" y="997585"/>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Freeform 12"/>
          <p:cNvSpPr/>
          <p:nvPr/>
        </p:nvSpPr>
        <p:spPr bwMode="auto">
          <a:xfrm>
            <a:off x="7863840" y="997585"/>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Freeform 13"/>
          <p:cNvSpPr/>
          <p:nvPr/>
        </p:nvSpPr>
        <p:spPr bwMode="auto">
          <a:xfrm>
            <a:off x="8753475" y="2921000"/>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Freeform 14"/>
          <p:cNvSpPr/>
          <p:nvPr/>
        </p:nvSpPr>
        <p:spPr bwMode="auto">
          <a:xfrm>
            <a:off x="8750300" y="2921000"/>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AutoShape 3"/>
          <p:cNvSpPr>
            <a:spLocks noChangeAspect="1" noChangeArrowheads="1" noTextEdit="1"/>
          </p:cNvSpPr>
          <p:nvPr/>
        </p:nvSpPr>
        <p:spPr bwMode="auto">
          <a:xfrm>
            <a:off x="9191625" y="100139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Freeform 5">
            <a:hlinkClick r:id="rId11" action="ppaction://hlinksldjump"/>
          </p:cNvPr>
          <p:cNvSpPr/>
          <p:nvPr/>
        </p:nvSpPr>
        <p:spPr bwMode="auto">
          <a:xfrm>
            <a:off x="9192895" y="116078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Freeform 6"/>
          <p:cNvSpPr/>
          <p:nvPr/>
        </p:nvSpPr>
        <p:spPr bwMode="auto">
          <a:xfrm>
            <a:off x="9192895" y="116078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Oval 7"/>
          <p:cNvSpPr>
            <a:spLocks noChangeArrowheads="1"/>
          </p:cNvSpPr>
          <p:nvPr/>
        </p:nvSpPr>
        <p:spPr bwMode="auto">
          <a:xfrm>
            <a:off x="9729470" y="129349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Oval 8"/>
          <p:cNvSpPr>
            <a:spLocks noChangeArrowheads="1"/>
          </p:cNvSpPr>
          <p:nvPr/>
        </p:nvSpPr>
        <p:spPr bwMode="auto">
          <a:xfrm>
            <a:off x="10614660" y="129349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 name="Freeform 9"/>
          <p:cNvSpPr/>
          <p:nvPr/>
        </p:nvSpPr>
        <p:spPr bwMode="auto">
          <a:xfrm>
            <a:off x="9767570" y="100012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 name="Freeform 10"/>
          <p:cNvSpPr/>
          <p:nvPr/>
        </p:nvSpPr>
        <p:spPr bwMode="auto">
          <a:xfrm>
            <a:off x="10654030" y="100012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 name="Freeform 11"/>
          <p:cNvSpPr/>
          <p:nvPr/>
        </p:nvSpPr>
        <p:spPr bwMode="auto">
          <a:xfrm>
            <a:off x="9785985" y="101727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 name="Freeform 12"/>
          <p:cNvSpPr/>
          <p:nvPr/>
        </p:nvSpPr>
        <p:spPr bwMode="auto">
          <a:xfrm>
            <a:off x="10671175" y="101727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 name="Freeform 13"/>
          <p:cNvSpPr/>
          <p:nvPr/>
        </p:nvSpPr>
        <p:spPr bwMode="auto">
          <a:xfrm>
            <a:off x="11065510" y="294068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Freeform 14"/>
          <p:cNvSpPr/>
          <p:nvPr/>
        </p:nvSpPr>
        <p:spPr bwMode="auto">
          <a:xfrm>
            <a:off x="11065510" y="294068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 name="AutoShape 3"/>
          <p:cNvSpPr>
            <a:spLocks noChangeAspect="1" noChangeArrowheads="1" noTextEdit="1"/>
          </p:cNvSpPr>
          <p:nvPr/>
        </p:nvSpPr>
        <p:spPr bwMode="auto">
          <a:xfrm>
            <a:off x="5424170" y="351472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 name="Freeform 5">
            <a:hlinkClick r:id="rId12" action="ppaction://hlinksldjump"/>
          </p:cNvPr>
          <p:cNvSpPr/>
          <p:nvPr/>
        </p:nvSpPr>
        <p:spPr bwMode="auto">
          <a:xfrm>
            <a:off x="5425440" y="367411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 name="Freeform 6"/>
          <p:cNvSpPr/>
          <p:nvPr/>
        </p:nvSpPr>
        <p:spPr bwMode="auto">
          <a:xfrm>
            <a:off x="5425440" y="367411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 name="Oval 7"/>
          <p:cNvSpPr>
            <a:spLocks noChangeArrowheads="1"/>
          </p:cNvSpPr>
          <p:nvPr/>
        </p:nvSpPr>
        <p:spPr bwMode="auto">
          <a:xfrm>
            <a:off x="5962015" y="380682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 name="Oval 8"/>
          <p:cNvSpPr>
            <a:spLocks noChangeArrowheads="1"/>
          </p:cNvSpPr>
          <p:nvPr/>
        </p:nvSpPr>
        <p:spPr bwMode="auto">
          <a:xfrm>
            <a:off x="6847205" y="380682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 name="Freeform 9"/>
          <p:cNvSpPr/>
          <p:nvPr/>
        </p:nvSpPr>
        <p:spPr bwMode="auto">
          <a:xfrm>
            <a:off x="6000115" y="351345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 name="Freeform 10"/>
          <p:cNvSpPr/>
          <p:nvPr/>
        </p:nvSpPr>
        <p:spPr bwMode="auto">
          <a:xfrm>
            <a:off x="6886575" y="351345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 name="Freeform 11"/>
          <p:cNvSpPr/>
          <p:nvPr/>
        </p:nvSpPr>
        <p:spPr bwMode="auto">
          <a:xfrm>
            <a:off x="6018530" y="353060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 name="Freeform 12"/>
          <p:cNvSpPr/>
          <p:nvPr/>
        </p:nvSpPr>
        <p:spPr bwMode="auto">
          <a:xfrm>
            <a:off x="6903720" y="353060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 name="Freeform 13"/>
          <p:cNvSpPr/>
          <p:nvPr/>
        </p:nvSpPr>
        <p:spPr bwMode="auto">
          <a:xfrm>
            <a:off x="7298055" y="545401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 name="Freeform 14"/>
          <p:cNvSpPr/>
          <p:nvPr/>
        </p:nvSpPr>
        <p:spPr bwMode="auto">
          <a:xfrm>
            <a:off x="7298055" y="545401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 name="AutoShape 3"/>
          <p:cNvSpPr>
            <a:spLocks noChangeAspect="1" noChangeArrowheads="1" noTextEdit="1"/>
          </p:cNvSpPr>
          <p:nvPr/>
        </p:nvSpPr>
        <p:spPr bwMode="auto">
          <a:xfrm>
            <a:off x="7807325" y="3493770"/>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 name="Freeform 5">
            <a:hlinkClick r:id="rId13" action="ppaction://hlinksldjump"/>
          </p:cNvPr>
          <p:cNvSpPr/>
          <p:nvPr/>
        </p:nvSpPr>
        <p:spPr bwMode="auto">
          <a:xfrm>
            <a:off x="7808595" y="3653155"/>
            <a:ext cx="2145030" cy="2057400"/>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 name="Freeform 6"/>
          <p:cNvSpPr/>
          <p:nvPr/>
        </p:nvSpPr>
        <p:spPr bwMode="auto">
          <a:xfrm>
            <a:off x="7808595" y="3653155"/>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 name="Oval 7"/>
          <p:cNvSpPr>
            <a:spLocks noChangeArrowheads="1"/>
          </p:cNvSpPr>
          <p:nvPr/>
        </p:nvSpPr>
        <p:spPr bwMode="auto">
          <a:xfrm>
            <a:off x="8345170" y="3785870"/>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 name="Oval 8"/>
          <p:cNvSpPr>
            <a:spLocks noChangeArrowheads="1"/>
          </p:cNvSpPr>
          <p:nvPr/>
        </p:nvSpPr>
        <p:spPr bwMode="auto">
          <a:xfrm>
            <a:off x="9230360" y="3785870"/>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Freeform 9"/>
          <p:cNvSpPr/>
          <p:nvPr/>
        </p:nvSpPr>
        <p:spPr bwMode="auto">
          <a:xfrm>
            <a:off x="8383270" y="3492500"/>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 name="Freeform 10"/>
          <p:cNvSpPr/>
          <p:nvPr/>
        </p:nvSpPr>
        <p:spPr bwMode="auto">
          <a:xfrm>
            <a:off x="9269730" y="3492500"/>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 name="Freeform 11"/>
          <p:cNvSpPr/>
          <p:nvPr/>
        </p:nvSpPr>
        <p:spPr bwMode="auto">
          <a:xfrm>
            <a:off x="8401685" y="3509645"/>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 name="Freeform 12"/>
          <p:cNvSpPr/>
          <p:nvPr/>
        </p:nvSpPr>
        <p:spPr bwMode="auto">
          <a:xfrm>
            <a:off x="9286875" y="3509645"/>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 name="Freeform 13"/>
          <p:cNvSpPr/>
          <p:nvPr/>
        </p:nvSpPr>
        <p:spPr bwMode="auto">
          <a:xfrm>
            <a:off x="9681210" y="5433060"/>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 name="Freeform 14"/>
          <p:cNvSpPr/>
          <p:nvPr/>
        </p:nvSpPr>
        <p:spPr bwMode="auto">
          <a:xfrm>
            <a:off x="9681210" y="5433060"/>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 name="文本框 105">
            <a:hlinkClick r:id="rId9" action="ppaction://hlinksldjump"/>
          </p:cNvPr>
          <p:cNvSpPr txBox="1"/>
          <p:nvPr/>
        </p:nvSpPr>
        <p:spPr>
          <a:xfrm>
            <a:off x="3950443" y="1869848"/>
            <a:ext cx="1888787" cy="830997"/>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Learning </a:t>
            </a:r>
          </a:p>
          <a:p>
            <a:pPr algn="ctr"/>
            <a:r>
              <a:rPr lang="en-US" altLang="zh-CN" sz="2400" dirty="0">
                <a:solidFill>
                  <a:schemeClr val="accent3">
                    <a:lumMod val="75000"/>
                  </a:schemeClr>
                </a:solidFill>
                <a:latin typeface="Broadway" panose="04040905080B02020502" pitchFamily="82" charset="0"/>
              </a:rPr>
              <a:t>Objectives</a:t>
            </a:r>
            <a:endParaRPr lang="en-US" altLang="zh-CN" sz="2400" dirty="0">
              <a:solidFill>
                <a:schemeClr val="accent3">
                  <a:lumMod val="75000"/>
                </a:schemeClr>
              </a:solidFill>
              <a:effectLst/>
              <a:latin typeface="Broadway" panose="04040905080B02020502" pitchFamily="82" charset="0"/>
              <a:ea typeface="宋体" panose="02010600030101010101" pitchFamily="2" charset="-122"/>
            </a:endParaRPr>
          </a:p>
        </p:txBody>
      </p:sp>
      <p:sp>
        <p:nvSpPr>
          <p:cNvPr id="107" name="文本框 106">
            <a:hlinkClick r:id="rId10" action="ppaction://hlinksldjump"/>
          </p:cNvPr>
          <p:cNvSpPr txBox="1"/>
          <p:nvPr/>
        </p:nvSpPr>
        <p:spPr>
          <a:xfrm>
            <a:off x="6230047" y="2055159"/>
            <a:ext cx="2778005"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About the Texts</a:t>
            </a:r>
          </a:p>
        </p:txBody>
      </p:sp>
      <p:sp>
        <p:nvSpPr>
          <p:cNvPr id="108" name="文本框 107">
            <a:hlinkClick r:id="rId11" action="ppaction://hlinksldjump"/>
          </p:cNvPr>
          <p:cNvSpPr txBox="1"/>
          <p:nvPr/>
        </p:nvSpPr>
        <p:spPr>
          <a:xfrm>
            <a:off x="9181815" y="1870374"/>
            <a:ext cx="2165786" cy="830997"/>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Pre-reading</a:t>
            </a:r>
          </a:p>
          <a:p>
            <a:pPr algn="ctr"/>
            <a:r>
              <a:rPr lang="en-US" altLang="zh-CN" sz="2400" dirty="0">
                <a:solidFill>
                  <a:schemeClr val="accent3">
                    <a:lumMod val="75000"/>
                  </a:schemeClr>
                </a:solidFill>
                <a:latin typeface="Broadway" panose="04040905080B02020502" pitchFamily="82" charset="0"/>
              </a:rPr>
              <a:t> Discussion</a:t>
            </a:r>
          </a:p>
        </p:txBody>
      </p:sp>
      <p:sp>
        <p:nvSpPr>
          <p:cNvPr id="109" name="文本框 108">
            <a:hlinkClick r:id="rId12" action="ppaction://hlinksldjump"/>
          </p:cNvPr>
          <p:cNvSpPr txBox="1"/>
          <p:nvPr/>
        </p:nvSpPr>
        <p:spPr>
          <a:xfrm>
            <a:off x="5910923" y="4489018"/>
            <a:ext cx="1220975"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Text A</a:t>
            </a:r>
          </a:p>
        </p:txBody>
      </p:sp>
      <p:sp>
        <p:nvSpPr>
          <p:cNvPr id="110" name="文本框 109">
            <a:hlinkClick r:id="rId13" action="ppaction://hlinksldjump"/>
          </p:cNvPr>
          <p:cNvSpPr txBox="1"/>
          <p:nvPr/>
        </p:nvSpPr>
        <p:spPr>
          <a:xfrm>
            <a:off x="8293814" y="4489018"/>
            <a:ext cx="1201739"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Text B</a:t>
            </a:r>
          </a:p>
        </p:txBody>
      </p:sp>
    </p:spTree>
    <p:custDataLst>
      <p:tags r:id="rId1"/>
    </p:custDataLst>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2748280"/>
          </a:xfrm>
          <a:prstGeom prst="rect">
            <a:avLst/>
          </a:prstGeom>
          <a:noFill/>
        </p:spPr>
        <p:txBody>
          <a:bodyPr wrap="square">
            <a:spAutoFit/>
          </a:bodyPr>
          <a:lstStyle/>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12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14. ... you’ll definitely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land up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smiling silently. (Para 7)</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land up</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to finally be in a particular place, state, or situation, especially without having planned it</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i="1" kern="100" dirty="0">
                <a:effectLst/>
                <a:latin typeface="Calibri" panose="020F0502020204030204" pitchFamily="34" charset="0"/>
                <a:ea typeface="宋体" panose="02010600030101010101" pitchFamily="2" charset="-122"/>
                <a:cs typeface="Calibri" panose="020F0502020204030204" pitchFamily="34" charset="0"/>
                <a:sym typeface="+mn-ea"/>
              </a:rPr>
              <a:t>e.g.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Why is it that I always land up cleaning the bath?</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i="1" kern="100" dirty="0">
                <a:effectLst/>
                <a:latin typeface="Calibri" panose="020F0502020204030204" pitchFamily="34" charset="0"/>
                <a:ea typeface="宋体" panose="02010600030101010101" pitchFamily="2" charset="-122"/>
                <a:cs typeface="Calibri" panose="020F0502020204030204" pitchFamily="34" charset="0"/>
                <a:sym typeface="+mn-ea"/>
              </a:rPr>
              <a:t>cf.</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land sb. in </a:t>
            </a:r>
            <a:r>
              <a:rPr lang="en-US" altLang="zh-CN" sz="2400" kern="100" dirty="0" err="1">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sth</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to cause someone to be in a difficult situation</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49425"/>
            <a:ext cx="10655935" cy="4010025"/>
          </a:xfrm>
          <a:prstGeom prst="rect">
            <a:avLst/>
          </a:prstGeom>
          <a:noFill/>
        </p:spPr>
        <p:txBody>
          <a:bodyPr wrap="square">
            <a:spAutoFit/>
          </a:bodyPr>
          <a:lstStyle/>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12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15. Life at college is a wild mishmash of experiences, </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what with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all sort of hilarious stuff going down in the hostels! (Para 8)</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sym typeface="+mn-ea"/>
              </a:rPr>
              <a:t>what with</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because of (used typically to introduce several causes of something)</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a:t>
            </a:r>
            <a:r>
              <a:rPr lang="en-US" altLang="zh-CN" sz="2400" i="1" kern="100" dirty="0">
                <a:effectLst/>
                <a:latin typeface="Calibri" panose="020F0502020204030204" pitchFamily="34" charset="0"/>
                <a:ea typeface="宋体" panose="02010600030101010101" pitchFamily="2" charset="-122"/>
                <a:cs typeface="Calibri" panose="020F0502020204030204" pitchFamily="34" charset="0"/>
                <a:sym typeface="+mn-ea"/>
              </a:rPr>
              <a:t>e.g.</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marL="342900" lvl="0" indent="-342900" algn="just">
              <a:lnSpc>
                <a:spcPct val="114000"/>
              </a:lnSpc>
              <a:buFont typeface="+mj-lt"/>
              <a:buAutoNum type="arabicParenR"/>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What with the children being at home and my parents coming to stay, I have too much to do.</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marL="342900" lvl="0" indent="-342900" algn="just">
              <a:lnSpc>
                <a:spcPct val="114000"/>
              </a:lnSpc>
              <a:buFont typeface="+mj-lt"/>
              <a:buAutoNum type="arabicParenR"/>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The Smiths find it difficult to manage financially, what with Mr. Smith losing his job and Mrs. Smith being too ill to work.</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5149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动作按钮: 后退或前一项 14">
            <a:hlinkClick r:id="rId4" action="ppaction://hlinksldjump" highlightClick="1"/>
            <a:extLst>
              <a:ext uri="{FF2B5EF4-FFF2-40B4-BE49-F238E27FC236}">
                <a16:creationId xmlns:a16="http://schemas.microsoft.com/office/drawing/2014/main" id="{3DF1FCB8-3692-4BC5-86CD-297E706A6CCB}"/>
              </a:ext>
            </a:extLst>
          </p:cNvPr>
          <p:cNvSpPr/>
          <p:nvPr/>
        </p:nvSpPr>
        <p:spPr>
          <a:xfrm>
            <a:off x="11006847" y="5785130"/>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5015" y="2006600"/>
            <a:ext cx="10845800" cy="4393565"/>
          </a:xfrm>
          <a:prstGeom prst="rect">
            <a:avLst/>
          </a:prstGeom>
          <a:noFill/>
        </p:spPr>
        <p:txBody>
          <a:bodyPr wrap="square">
            <a:spAutoFit/>
          </a:bodyPr>
          <a:lstStyle/>
          <a:p>
            <a:pPr algn="l">
              <a:lnSpc>
                <a:spcPct val="106000"/>
              </a:lnSpc>
              <a:buClrTx/>
              <a:buSzTx/>
              <a:buFontTx/>
            </a:pPr>
            <a:r>
              <a:rPr lang="en-US" altLang="zh-CN" sz="2400" i="1" dirty="0">
                <a:solidFill>
                  <a:srgbClr val="0070C0"/>
                </a:solidFill>
                <a:effectLst/>
                <a:ea typeface="宋体" panose="02010600030101010101" pitchFamily="2" charset="-122"/>
              </a:rPr>
              <a:t>Fill in the blanks with the most appropriate word from the four choices marked with A, B, C and D.</a:t>
            </a:r>
          </a:p>
          <a:p>
            <a:pPr algn="just">
              <a:lnSpc>
                <a:spcPct val="106000"/>
              </a:lnSpc>
            </a:pPr>
            <a:r>
              <a:rPr lang="en-US" altLang="zh-CN" sz="2400" dirty="0">
                <a:solidFill>
                  <a:srgbClr val="000000"/>
                </a:solidFill>
                <a:effectLst/>
                <a:ea typeface="等线" panose="02010600030101010101" pitchFamily="2" charset="-122"/>
              </a:rPr>
              <a:t>1. In times of ___________, your family may be the only people you can go to for help.</a:t>
            </a:r>
            <a:endParaRPr lang="zh-CN" altLang="zh-CN" sz="2400" dirty="0">
              <a:effectLst/>
              <a:ea typeface="等线" panose="02010600030101010101" pitchFamily="2" charset="-122"/>
            </a:endParaRPr>
          </a:p>
          <a:p>
            <a:pPr algn="just">
              <a:lnSpc>
                <a:spcPct val="106000"/>
              </a:lnSpc>
            </a:pPr>
            <a:r>
              <a:rPr lang="en-US" altLang="zh-CN" sz="2400" dirty="0">
                <a:solidFill>
                  <a:srgbClr val="000000"/>
                </a:solidFill>
                <a:effectLst/>
                <a:ea typeface="等线" panose="02010600030101010101" pitchFamily="2" charset="-122"/>
              </a:rPr>
              <a:t>    A. crush			</a:t>
            </a:r>
            <a:r>
              <a:rPr lang="en-US" altLang="zh-CN" sz="2400" dirty="0">
                <a:solidFill>
                  <a:srgbClr val="000000"/>
                </a:solidFill>
                <a:ea typeface="等线" panose="02010600030101010101" pitchFamily="2" charset="-122"/>
                <a:sym typeface="Symbol" panose="05050102010706020507" pitchFamily="18" charset="2"/>
              </a:rPr>
              <a:t> </a:t>
            </a:r>
            <a:r>
              <a:rPr lang="en-US" altLang="zh-CN" sz="2400" dirty="0">
                <a:solidFill>
                  <a:srgbClr val="000000"/>
                </a:solidFill>
                <a:effectLst/>
                <a:ea typeface="等线" panose="02010600030101010101" pitchFamily="2" charset="-122"/>
              </a:rPr>
              <a:t>B. hardship			C. hostel			D. nook</a:t>
            </a:r>
            <a:endParaRPr lang="zh-CN" altLang="zh-CN" sz="2400" dirty="0">
              <a:effectLst/>
              <a:ea typeface="等线" panose="02010600030101010101" pitchFamily="2" charset="-122"/>
            </a:endParaRPr>
          </a:p>
          <a:p>
            <a:pPr algn="just">
              <a:lnSpc>
                <a:spcPct val="106000"/>
              </a:lnSpc>
            </a:pPr>
            <a:r>
              <a:rPr lang="en-US" altLang="zh-CN" sz="2400" dirty="0">
                <a:solidFill>
                  <a:srgbClr val="000000"/>
                </a:solidFill>
                <a:effectLst/>
                <a:ea typeface="等线" panose="02010600030101010101" pitchFamily="2" charset="-122"/>
              </a:rPr>
              <a:t>2. He really enjoys being a salesperson because he loves ___________ with people.</a:t>
            </a:r>
            <a:endParaRPr lang="zh-CN" altLang="zh-CN" sz="2400" dirty="0">
              <a:effectLst/>
              <a:ea typeface="等线" panose="02010600030101010101" pitchFamily="2" charset="-122"/>
            </a:endParaRPr>
          </a:p>
          <a:p>
            <a:pPr algn="just">
              <a:lnSpc>
                <a:spcPct val="106000"/>
              </a:lnSpc>
            </a:pPr>
            <a:r>
              <a:rPr lang="en-US" altLang="zh-CN" sz="2400" dirty="0">
                <a:solidFill>
                  <a:srgbClr val="000000"/>
                </a:solidFill>
                <a:effectLst/>
                <a:ea typeface="等线" panose="02010600030101010101" pitchFamily="2" charset="-122"/>
              </a:rPr>
              <a:t>    A. bunking 		B. teaching			C. selling			</a:t>
            </a:r>
            <a:r>
              <a:rPr lang="en-US" altLang="zh-CN" sz="2400" dirty="0">
                <a:solidFill>
                  <a:srgbClr val="C00000"/>
                </a:solidFill>
                <a:ea typeface="等线" panose="02010600030101010101" pitchFamily="2" charset="-122"/>
                <a:sym typeface="Symbol" panose="05050102010706020507" pitchFamily="18" charset="2"/>
              </a:rPr>
              <a:t> </a:t>
            </a:r>
            <a:r>
              <a:rPr lang="en-US" altLang="zh-CN" sz="2400" dirty="0">
                <a:solidFill>
                  <a:srgbClr val="000000"/>
                </a:solidFill>
                <a:effectLst/>
                <a:ea typeface="等线" panose="02010600030101010101" pitchFamily="2" charset="-122"/>
              </a:rPr>
              <a:t>D. interacting</a:t>
            </a:r>
            <a:endParaRPr lang="zh-CN" altLang="zh-CN" sz="2400" dirty="0">
              <a:effectLst/>
              <a:ea typeface="等线" panose="02010600030101010101" pitchFamily="2" charset="-122"/>
            </a:endParaRPr>
          </a:p>
          <a:p>
            <a:pPr algn="just">
              <a:lnSpc>
                <a:spcPct val="106000"/>
              </a:lnSpc>
            </a:pPr>
            <a:r>
              <a:rPr lang="en-US" altLang="zh-CN" sz="2400" dirty="0">
                <a:solidFill>
                  <a:srgbClr val="000000"/>
                </a:solidFill>
                <a:effectLst/>
                <a:ea typeface="等线" panose="02010600030101010101" pitchFamily="2" charset="-122"/>
              </a:rPr>
              <a:t>3. She raised her wrist, showing ___________ a sparkling diamond bracelet.</a:t>
            </a:r>
            <a:endParaRPr lang="zh-CN" altLang="zh-CN" sz="2400" dirty="0">
              <a:effectLst/>
              <a:ea typeface="等线" panose="02010600030101010101" pitchFamily="2" charset="-122"/>
            </a:endParaRPr>
          </a:p>
          <a:p>
            <a:pPr algn="just">
              <a:lnSpc>
                <a:spcPct val="106000"/>
              </a:lnSpc>
            </a:pPr>
            <a:r>
              <a:rPr lang="en-US" altLang="zh-CN" sz="2400" dirty="0">
                <a:solidFill>
                  <a:srgbClr val="000000"/>
                </a:solidFill>
                <a:effectLst/>
                <a:ea typeface="等线" panose="02010600030101010101" pitchFamily="2" charset="-122"/>
              </a:rPr>
              <a:t>    A. off			B. on				C. around			D. up</a:t>
            </a:r>
            <a:endParaRPr lang="zh-CN" altLang="zh-CN" sz="2400" dirty="0">
              <a:effectLst/>
              <a:ea typeface="等线" panose="02010600030101010101" pitchFamily="2" charset="-122"/>
            </a:endParaRPr>
          </a:p>
          <a:p>
            <a:pPr algn="just">
              <a:lnSpc>
                <a:spcPct val="106000"/>
              </a:lnSpc>
            </a:pPr>
            <a:r>
              <a:rPr lang="en-US" altLang="zh-CN" sz="2400" dirty="0">
                <a:solidFill>
                  <a:srgbClr val="000000"/>
                </a:solidFill>
                <a:effectLst/>
                <a:ea typeface="等线" panose="02010600030101010101" pitchFamily="2" charset="-122"/>
              </a:rPr>
              <a:t>4. A young Canadian singer recently ___________ the full-length music video for his</a:t>
            </a:r>
          </a:p>
          <a:p>
            <a:pPr algn="just">
              <a:lnSpc>
                <a:spcPct val="106000"/>
              </a:lnSpc>
            </a:pPr>
            <a:r>
              <a:rPr lang="en-US" altLang="zh-CN" sz="2400" dirty="0">
                <a:solidFill>
                  <a:srgbClr val="000000"/>
                </a:solidFill>
                <a:ea typeface="等线" panose="02010600030101010101" pitchFamily="2" charset="-122"/>
              </a:rPr>
              <a:t>   </a:t>
            </a:r>
            <a:r>
              <a:rPr lang="en-US" altLang="zh-CN" sz="2400" dirty="0">
                <a:solidFill>
                  <a:srgbClr val="000000"/>
                </a:solidFill>
                <a:effectLst/>
                <a:ea typeface="等线" panose="02010600030101010101" pitchFamily="2" charset="-122"/>
              </a:rPr>
              <a:t> emotional third single, "I'll Show You." </a:t>
            </a:r>
            <a:endParaRPr lang="zh-CN" altLang="zh-CN" sz="2400" dirty="0">
              <a:effectLst/>
              <a:ea typeface="等线" panose="02010600030101010101" pitchFamily="2" charset="-122"/>
            </a:endParaRPr>
          </a:p>
          <a:p>
            <a:pPr algn="just">
              <a:lnSpc>
                <a:spcPct val="106000"/>
              </a:lnSpc>
            </a:pPr>
            <a:r>
              <a:rPr lang="en-US" altLang="zh-CN" sz="2400" dirty="0">
                <a:solidFill>
                  <a:srgbClr val="000000"/>
                </a:solidFill>
                <a:effectLst/>
                <a:ea typeface="等线" panose="02010600030101010101" pitchFamily="2" charset="-122"/>
              </a:rPr>
              <a:t>    A. delivered			</a:t>
            </a:r>
            <a:r>
              <a:rPr lang="en-US" altLang="zh-CN" sz="2400" dirty="0">
                <a:solidFill>
                  <a:srgbClr val="C00000"/>
                </a:solidFill>
                <a:ea typeface="等线" panose="02010600030101010101" pitchFamily="2" charset="-122"/>
                <a:sym typeface="Symbol" panose="05050102010706020507" pitchFamily="18" charset="2"/>
              </a:rPr>
              <a:t> </a:t>
            </a:r>
            <a:r>
              <a:rPr lang="en-US" altLang="zh-CN" sz="2400" dirty="0">
                <a:solidFill>
                  <a:srgbClr val="000000"/>
                </a:solidFill>
                <a:effectLst/>
                <a:ea typeface="等线" panose="02010600030101010101" pitchFamily="2" charset="-122"/>
              </a:rPr>
              <a:t>B. released		  C. produced			D. published</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6" name="文本框 5"/>
          <p:cNvSpPr txBox="1"/>
          <p:nvPr/>
        </p:nvSpPr>
        <p:spPr>
          <a:xfrm>
            <a:off x="813013" y="156654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sp>
        <p:nvSpPr>
          <p:cNvPr id="20" name="文本框 19"/>
          <p:cNvSpPr txBox="1"/>
          <p:nvPr/>
        </p:nvSpPr>
        <p:spPr>
          <a:xfrm>
            <a:off x="2938053" y="2758532"/>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B</a:t>
            </a:r>
            <a:endParaRPr lang="zh-CN" altLang="en-US" sz="2400" b="1" dirty="0">
              <a:solidFill>
                <a:srgbClr val="C00000"/>
              </a:solidFill>
              <a:effectLst/>
              <a:ea typeface="宋体" panose="02010600030101010101" pitchFamily="2" charset="-122"/>
            </a:endParaRPr>
          </a:p>
        </p:txBody>
      </p:sp>
      <p:sp>
        <p:nvSpPr>
          <p:cNvPr id="21" name="文本框 20"/>
          <p:cNvSpPr txBox="1"/>
          <p:nvPr/>
        </p:nvSpPr>
        <p:spPr>
          <a:xfrm>
            <a:off x="8457110" y="3520532"/>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D</a:t>
            </a:r>
            <a:endParaRPr lang="zh-CN" altLang="en-US" sz="2400" b="1" dirty="0">
              <a:solidFill>
                <a:srgbClr val="C00000"/>
              </a:solidFill>
              <a:effectLst/>
              <a:ea typeface="宋体" panose="02010600030101010101" pitchFamily="2" charset="-122"/>
            </a:endParaRPr>
          </a:p>
        </p:txBody>
      </p:sp>
      <p:sp>
        <p:nvSpPr>
          <p:cNvPr id="22" name="文本框 21"/>
          <p:cNvSpPr txBox="1"/>
          <p:nvPr/>
        </p:nvSpPr>
        <p:spPr>
          <a:xfrm>
            <a:off x="5398224" y="4323502"/>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A</a:t>
            </a:r>
            <a:endParaRPr lang="zh-CN" altLang="en-US" sz="2400" b="1" dirty="0">
              <a:solidFill>
                <a:srgbClr val="C00000"/>
              </a:solidFill>
              <a:effectLst/>
              <a:ea typeface="宋体" panose="02010600030101010101" pitchFamily="2" charset="-122"/>
            </a:endParaRPr>
          </a:p>
        </p:txBody>
      </p:sp>
      <p:sp>
        <p:nvSpPr>
          <p:cNvPr id="23" name="文本框 22"/>
          <p:cNvSpPr txBox="1"/>
          <p:nvPr/>
        </p:nvSpPr>
        <p:spPr>
          <a:xfrm>
            <a:off x="6146724" y="5077189"/>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B</a:t>
            </a:r>
            <a:endParaRPr lang="zh-CN" altLang="en-US" sz="2400" b="1" dirty="0">
              <a:solidFill>
                <a:srgbClr val="C00000"/>
              </a:solidFill>
              <a:effectLst/>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5015" y="2978150"/>
            <a:ext cx="10845800" cy="3220085"/>
          </a:xfrm>
          <a:prstGeom prst="rect">
            <a:avLst/>
          </a:prstGeom>
          <a:noFill/>
        </p:spPr>
        <p:txBody>
          <a:bodyPr wrap="square">
            <a:spAutoFit/>
          </a:bodyPr>
          <a:lstStyle/>
          <a:p>
            <a:pPr algn="just">
              <a:lnSpc>
                <a:spcPct val="106000"/>
              </a:lnSpc>
            </a:pPr>
            <a:r>
              <a:rPr lang="en-US" altLang="zh-CN" sz="2400" dirty="0">
                <a:solidFill>
                  <a:srgbClr val="000000"/>
                </a:solidFill>
                <a:effectLst/>
                <a:ea typeface="等线" panose="02010600030101010101" pitchFamily="2" charset="-122"/>
              </a:rPr>
              <a:t>5. Sometimes he seems to be an extraordinary ___________ of artist, poet and businessman.</a:t>
            </a:r>
            <a:endParaRPr lang="zh-CN" altLang="zh-CN" sz="2400" dirty="0">
              <a:effectLst/>
              <a:ea typeface="等线" panose="02010600030101010101" pitchFamily="2" charset="-122"/>
            </a:endParaRPr>
          </a:p>
          <a:p>
            <a:pPr algn="just">
              <a:lnSpc>
                <a:spcPct val="106000"/>
              </a:lnSpc>
            </a:pPr>
            <a:r>
              <a:rPr lang="en-US" altLang="zh-CN" sz="2400" dirty="0">
                <a:solidFill>
                  <a:srgbClr val="000000"/>
                </a:solidFill>
                <a:effectLst/>
                <a:ea typeface="等线" panose="02010600030101010101" pitchFamily="2" charset="-122"/>
              </a:rPr>
              <a:t>    A. figure			B. prowess		   C. academia			</a:t>
            </a:r>
            <a:r>
              <a:rPr lang="en-US" altLang="zh-CN" sz="2400" dirty="0">
                <a:solidFill>
                  <a:srgbClr val="C00000"/>
                </a:solidFill>
                <a:ea typeface="等线" panose="02010600030101010101" pitchFamily="2" charset="-122"/>
                <a:sym typeface="Symbol" panose="05050102010706020507" pitchFamily="18" charset="2"/>
              </a:rPr>
              <a:t> </a:t>
            </a:r>
            <a:r>
              <a:rPr lang="en-US" altLang="zh-CN" sz="2400" dirty="0">
                <a:solidFill>
                  <a:srgbClr val="000000"/>
                </a:solidFill>
                <a:effectLst/>
                <a:ea typeface="等线" panose="02010600030101010101" pitchFamily="2" charset="-122"/>
              </a:rPr>
              <a:t>D. blend</a:t>
            </a:r>
          </a:p>
          <a:p>
            <a:pPr algn="just">
              <a:lnSpc>
                <a:spcPct val="106000"/>
              </a:lnSpc>
            </a:pPr>
            <a:r>
              <a:rPr lang="en-US" altLang="zh-CN" sz="2400" dirty="0">
                <a:ln>
                  <a:noFill/>
                </a:ln>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6. The school is based on the ___________ principle that all children should reach their full   potential.</a:t>
            </a:r>
            <a:endParaRPr lang="zh-CN" altLang="zh-CN" sz="2400" dirty="0">
              <a:ln>
                <a:noFill/>
              </a:ln>
              <a:effectLst/>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ln>
                  <a:noFill/>
                </a:ln>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   A. fundamental		B. grumpy		C. weird				D. unpredictable</a:t>
            </a:r>
            <a:endParaRPr lang="zh-CN" altLang="zh-CN" sz="2400" dirty="0">
              <a:ln>
                <a:noFill/>
              </a:ln>
              <a:effectLst/>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ln>
                  <a:noFill/>
                </a:ln>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7. The submarine ___________ just in time to avoid the enemy attack.</a:t>
            </a:r>
            <a:endParaRPr lang="zh-CN" altLang="zh-CN" sz="2400" dirty="0">
              <a:ln>
                <a:noFill/>
              </a:ln>
              <a:effectLst/>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ln>
                  <a:noFill/>
                </a:ln>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    A. moved			</a:t>
            </a:r>
            <a:r>
              <a:rPr lang="en-US" altLang="zh-CN" sz="2400" dirty="0">
                <a:ln>
                  <a:noFill/>
                </a:ln>
                <a:solidFill>
                  <a:srgbClr val="C00000"/>
                </a:solidFill>
                <a:ea typeface="等线" panose="02010600030101010101" pitchFamily="2" charset="-122"/>
                <a:sym typeface="Symbol" panose="05050102010706020507" pitchFamily="18" charset="2"/>
              </a:rPr>
              <a:t> </a:t>
            </a:r>
            <a:r>
              <a:rPr lang="en-US" altLang="zh-CN" sz="2400" dirty="0">
                <a:ln>
                  <a:noFill/>
                </a:ln>
                <a:solidFill>
                  <a:srgbClr val="000000"/>
                </a:solidFill>
                <a:effectLst/>
                <a:latin typeface="Calibri" panose="020F0502020204030204" pitchFamily="34" charset="0"/>
                <a:ea typeface="等线" panose="02010600030101010101" pitchFamily="2" charset="-122"/>
                <a:cs typeface="Calibri" panose="020F0502020204030204" pitchFamily="34" charset="0"/>
                <a:sym typeface="+mn-ea"/>
              </a:rPr>
              <a:t>B. dived			C. searched			D. landed</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24" name="文本框 23"/>
          <p:cNvSpPr txBox="1"/>
          <p:nvPr/>
        </p:nvSpPr>
        <p:spPr>
          <a:xfrm>
            <a:off x="7842067" y="2922725"/>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D</a:t>
            </a:r>
            <a:endParaRPr lang="zh-CN" altLang="en-US" sz="2400" b="1" dirty="0">
              <a:solidFill>
                <a:srgbClr val="C00000"/>
              </a:solidFill>
              <a:effectLst/>
              <a:ea typeface="宋体" panose="02010600030101010101" pitchFamily="2" charset="-122"/>
            </a:endParaRPr>
          </a:p>
        </p:txBody>
      </p:sp>
      <p:sp>
        <p:nvSpPr>
          <p:cNvPr id="11" name="文本框 10"/>
          <p:cNvSpPr txBox="1"/>
          <p:nvPr/>
        </p:nvSpPr>
        <p:spPr>
          <a:xfrm>
            <a:off x="3730579" y="5252846"/>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B</a:t>
            </a:r>
            <a:endParaRPr lang="zh-CN" altLang="en-US" sz="2400" b="1" dirty="0">
              <a:solidFill>
                <a:srgbClr val="C00000"/>
              </a:solidFill>
              <a:effectLst/>
              <a:ea typeface="宋体" panose="02010600030101010101" pitchFamily="2" charset="-122"/>
            </a:endParaRPr>
          </a:p>
        </p:txBody>
      </p:sp>
      <p:sp>
        <p:nvSpPr>
          <p:cNvPr id="12" name="文本框 11"/>
          <p:cNvSpPr txBox="1"/>
          <p:nvPr/>
        </p:nvSpPr>
        <p:spPr>
          <a:xfrm>
            <a:off x="5210589" y="4111711"/>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A</a:t>
            </a:r>
            <a:endParaRPr lang="zh-CN" altLang="en-US" sz="2400" b="1" dirty="0">
              <a:solidFill>
                <a:srgbClr val="C00000"/>
              </a:solidFill>
              <a:effectLst/>
              <a:ea typeface="宋体" panose="02010600030101010101" pitchFamily="2" charset="-122"/>
            </a:endParaRPr>
          </a:p>
        </p:txBody>
      </p:sp>
      <p:sp>
        <p:nvSpPr>
          <p:cNvPr id="13" name="文本框 12"/>
          <p:cNvSpPr txBox="1"/>
          <p:nvPr/>
        </p:nvSpPr>
        <p:spPr>
          <a:xfrm>
            <a:off x="755015" y="2044700"/>
            <a:ext cx="10845800" cy="873125"/>
          </a:xfrm>
          <a:prstGeom prst="rect">
            <a:avLst/>
          </a:prstGeom>
          <a:noFill/>
        </p:spPr>
        <p:txBody>
          <a:bodyPr wrap="square">
            <a:spAutoFit/>
          </a:bodyPr>
          <a:lstStyle/>
          <a:p>
            <a:pPr algn="l">
              <a:lnSpc>
                <a:spcPct val="106000"/>
              </a:lnSpc>
              <a:buClrTx/>
              <a:buSzTx/>
              <a:buFontTx/>
            </a:pPr>
            <a:r>
              <a:rPr lang="en-US" altLang="zh-CN" sz="2400" i="1" dirty="0">
                <a:solidFill>
                  <a:srgbClr val="0070C0"/>
                </a:solidFill>
                <a:effectLst/>
                <a:ea typeface="宋体" panose="02010600030101010101" pitchFamily="2" charset="-122"/>
              </a:rPr>
              <a:t>Fill in the blanks with the most appropriate word from the four choices marked with A, B, C and D.</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14" name="文本框 13"/>
          <p:cNvSpPr txBox="1"/>
          <p:nvPr/>
        </p:nvSpPr>
        <p:spPr>
          <a:xfrm>
            <a:off x="813013" y="1604645"/>
            <a:ext cx="1243298" cy="46037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1" grpId="0"/>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08355" y="3063875"/>
            <a:ext cx="10453370" cy="2437765"/>
          </a:xfrm>
          <a:prstGeom prst="rect">
            <a:avLst/>
          </a:prstGeom>
          <a:noFill/>
          <a:ln>
            <a:noFill/>
          </a:ln>
        </p:spPr>
        <p:txBody>
          <a:bodyPr wrap="square">
            <a:spAutoFit/>
          </a:bodyPr>
          <a:lstStyle/>
          <a:p>
            <a:pPr algn="just">
              <a:lnSpc>
                <a:spcPct val="106000"/>
              </a:lnSpc>
            </a:pPr>
            <a:r>
              <a:rPr lang="en-US" altLang="zh-CN" sz="2400" dirty="0">
                <a:ln>
                  <a:noFill/>
                </a:ln>
                <a:solidFill>
                  <a:srgbClr val="000000"/>
                </a:solidFill>
                <a:effectLst/>
                <a:latin typeface="Calibri" panose="020F0502020204030204" pitchFamily="34" charset="0"/>
                <a:ea typeface="等线" panose="02010600030101010101" pitchFamily="2" charset="-122"/>
                <a:cs typeface="Calibri" panose="020F0502020204030204" pitchFamily="34" charset="0"/>
              </a:rPr>
              <a:t>8. She felt a wave of excitement ___________ up inside her.</a:t>
            </a:r>
            <a:endParaRPr lang="zh-CN" altLang="zh-CN" sz="2400" dirty="0">
              <a:ln>
                <a:noFill/>
              </a:ln>
              <a:effectLst/>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ln>
                  <a:noFill/>
                </a:ln>
                <a:solidFill>
                  <a:srgbClr val="000000"/>
                </a:solidFill>
                <a:effectLst/>
                <a:latin typeface="Calibri" panose="020F0502020204030204" pitchFamily="34" charset="0"/>
                <a:ea typeface="等线" panose="02010600030101010101" pitchFamily="2" charset="-122"/>
                <a:cs typeface="Calibri" panose="020F0502020204030204" pitchFamily="34" charset="0"/>
              </a:rPr>
              <a:t>    A. appearing			B. arising		  C. surfing			</a:t>
            </a:r>
            <a:r>
              <a:rPr lang="en-US" altLang="zh-CN" sz="2400" dirty="0">
                <a:ln>
                  <a:noFill/>
                </a:ln>
                <a:solidFill>
                  <a:srgbClr val="C00000"/>
                </a:solidFill>
                <a:ea typeface="等线" panose="02010600030101010101" pitchFamily="2" charset="-122"/>
                <a:sym typeface="Symbol" panose="05050102010706020507" pitchFamily="18" charset="2"/>
              </a:rPr>
              <a:t>  </a:t>
            </a:r>
            <a:r>
              <a:rPr lang="en-US" altLang="zh-CN" sz="2400" dirty="0">
                <a:ln>
                  <a:noFill/>
                </a:ln>
                <a:solidFill>
                  <a:srgbClr val="000000"/>
                </a:solidFill>
                <a:effectLst/>
                <a:latin typeface="Calibri" panose="020F0502020204030204" pitchFamily="34" charset="0"/>
                <a:ea typeface="等线" panose="02010600030101010101" pitchFamily="2" charset="-122"/>
                <a:cs typeface="Calibri" panose="020F0502020204030204" pitchFamily="34" charset="0"/>
              </a:rPr>
              <a:t>D. surging</a:t>
            </a:r>
            <a:endParaRPr lang="zh-CN" altLang="zh-CN" sz="2400" dirty="0">
              <a:ln>
                <a:noFill/>
              </a:ln>
              <a:effectLst/>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ln>
                  <a:noFill/>
                </a:ln>
                <a:solidFill>
                  <a:srgbClr val="000000"/>
                </a:solidFill>
                <a:effectLst/>
                <a:latin typeface="Calibri" panose="020F0502020204030204" pitchFamily="34" charset="0"/>
                <a:ea typeface="等线" panose="02010600030101010101" pitchFamily="2" charset="-122"/>
                <a:cs typeface="Calibri" panose="020F0502020204030204" pitchFamily="34" charset="0"/>
              </a:rPr>
              <a:t>9. The deals were popular at the time, but many landed __________ losing money.</a:t>
            </a:r>
            <a:endParaRPr lang="zh-CN" altLang="zh-CN" sz="2400" dirty="0">
              <a:ln>
                <a:noFill/>
              </a:ln>
              <a:effectLst/>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ln>
                  <a:noFill/>
                </a:ln>
                <a:solidFill>
                  <a:srgbClr val="000000"/>
                </a:solidFill>
                <a:effectLst/>
                <a:latin typeface="Calibri" panose="020F0502020204030204" pitchFamily="34" charset="0"/>
                <a:ea typeface="等线" panose="02010600030101010101" pitchFamily="2" charset="-122"/>
                <a:cs typeface="Calibri" panose="020F0502020204030204" pitchFamily="34" charset="0"/>
              </a:rPr>
              <a:t>     A. in				B. with			 </a:t>
            </a:r>
            <a:r>
              <a:rPr lang="en-US" altLang="zh-CN" sz="2400" dirty="0">
                <a:ln>
                  <a:noFill/>
                </a:ln>
                <a:solidFill>
                  <a:srgbClr val="C00000"/>
                </a:solidFill>
                <a:ea typeface="等线" panose="02010600030101010101" pitchFamily="2" charset="-122"/>
                <a:sym typeface="Symbol" panose="05050102010706020507" pitchFamily="18" charset="2"/>
              </a:rPr>
              <a:t> </a:t>
            </a:r>
            <a:r>
              <a:rPr lang="en-US" altLang="zh-CN" sz="2400" dirty="0">
                <a:ln>
                  <a:noFill/>
                </a:ln>
                <a:solidFill>
                  <a:srgbClr val="000000"/>
                </a:solidFill>
                <a:effectLst/>
                <a:latin typeface="Calibri" panose="020F0502020204030204" pitchFamily="34" charset="0"/>
                <a:ea typeface="等线" panose="02010600030101010101" pitchFamily="2" charset="-122"/>
                <a:cs typeface="Calibri" panose="020F0502020204030204" pitchFamily="34" charset="0"/>
              </a:rPr>
              <a:t>C. up 				     D. on</a:t>
            </a:r>
            <a:endParaRPr lang="zh-CN" altLang="zh-CN" sz="2400" dirty="0">
              <a:ln>
                <a:noFill/>
              </a:ln>
              <a:effectLst/>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ln>
                  <a:noFill/>
                </a:ln>
                <a:solidFill>
                  <a:srgbClr val="000000"/>
                </a:solidFill>
                <a:effectLst/>
                <a:latin typeface="Calibri" panose="020F0502020204030204" pitchFamily="34" charset="0"/>
                <a:ea typeface="等线" panose="02010600030101010101" pitchFamily="2" charset="-122"/>
                <a:cs typeface="Calibri" panose="020F0502020204030204" pitchFamily="34" charset="0"/>
              </a:rPr>
              <a:t>10. This pre-service training will __________ you for the future job.</a:t>
            </a:r>
            <a:endParaRPr lang="zh-CN" altLang="zh-CN" sz="2400" dirty="0">
              <a:ln>
                <a:noFill/>
              </a:ln>
              <a:effectLst/>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ln>
                  <a:noFill/>
                </a:ln>
                <a:solidFill>
                  <a:srgbClr val="000000"/>
                </a:solidFill>
                <a:effectLst/>
                <a:latin typeface="Calibri" panose="020F0502020204030204" pitchFamily="34" charset="0"/>
                <a:ea typeface="等线" panose="02010600030101010101" pitchFamily="2" charset="-122"/>
                <a:cs typeface="Calibri" panose="020F0502020204030204" pitchFamily="34" charset="0"/>
              </a:rPr>
              <a:t>     A. drool			B. provide		   </a:t>
            </a:r>
            <a:r>
              <a:rPr lang="en-US" altLang="zh-CN" sz="2400" dirty="0">
                <a:ln>
                  <a:noFill/>
                </a:ln>
                <a:solidFill>
                  <a:srgbClr val="C00000"/>
                </a:solidFill>
                <a:ea typeface="等线" panose="02010600030101010101" pitchFamily="2" charset="-122"/>
                <a:sym typeface="Symbol" panose="05050102010706020507" pitchFamily="18" charset="2"/>
              </a:rPr>
              <a:t> </a:t>
            </a:r>
            <a:r>
              <a:rPr lang="en-US" altLang="zh-CN" sz="2400" dirty="0">
                <a:ln>
                  <a:noFill/>
                </a:ln>
                <a:solidFill>
                  <a:srgbClr val="000000"/>
                </a:solidFill>
                <a:effectLst/>
                <a:latin typeface="Calibri" panose="020F0502020204030204" pitchFamily="34" charset="0"/>
                <a:ea typeface="等线" panose="02010600030101010101" pitchFamily="2" charset="-122"/>
                <a:cs typeface="Calibri" panose="020F0502020204030204" pitchFamily="34" charset="0"/>
              </a:rPr>
              <a:t>C. equip				D. chill</a:t>
            </a:r>
            <a:endParaRPr lang="en-US" altLang="zh-CN" sz="2400" i="1" dirty="0">
              <a:ln>
                <a:noFill/>
              </a:ln>
              <a:solidFill>
                <a:srgbClr val="292929"/>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7" name="文本框 16"/>
          <p:cNvSpPr txBox="1"/>
          <p:nvPr/>
        </p:nvSpPr>
        <p:spPr>
          <a:xfrm>
            <a:off x="8391757" y="3823154"/>
            <a:ext cx="373783" cy="461297"/>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C</a:t>
            </a:r>
            <a:endParaRPr lang="zh-CN" altLang="en-US" sz="2400" b="1" dirty="0">
              <a:solidFill>
                <a:srgbClr val="C00000"/>
              </a:solidFill>
              <a:effectLst/>
              <a:ea typeface="宋体" panose="02010600030101010101" pitchFamily="2" charset="-122"/>
            </a:endParaRPr>
          </a:p>
        </p:txBody>
      </p:sp>
      <p:sp>
        <p:nvSpPr>
          <p:cNvPr id="21" name="文本框 20"/>
          <p:cNvSpPr txBox="1"/>
          <p:nvPr/>
        </p:nvSpPr>
        <p:spPr>
          <a:xfrm>
            <a:off x="5430844" y="4575245"/>
            <a:ext cx="373783" cy="461297"/>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C</a:t>
            </a:r>
            <a:endParaRPr lang="zh-CN" altLang="en-US" sz="2400" b="1" dirty="0">
              <a:solidFill>
                <a:srgbClr val="C00000"/>
              </a:solidFill>
              <a:effectLst/>
              <a:ea typeface="宋体" panose="02010600030101010101" pitchFamily="2" charset="-122"/>
            </a:endParaRPr>
          </a:p>
        </p:txBody>
      </p:sp>
      <p:sp>
        <p:nvSpPr>
          <p:cNvPr id="19" name="文本框 18"/>
          <p:cNvSpPr txBox="1"/>
          <p:nvPr/>
        </p:nvSpPr>
        <p:spPr>
          <a:xfrm>
            <a:off x="5535619" y="3025679"/>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D</a:t>
            </a:r>
            <a:endParaRPr lang="zh-CN" altLang="en-US" sz="2400" b="1" dirty="0">
              <a:solidFill>
                <a:srgbClr val="C00000"/>
              </a:solidFill>
              <a:effectLst/>
              <a:ea typeface="宋体" panose="02010600030101010101" pitchFamily="2" charset="-122"/>
            </a:endParaRPr>
          </a:p>
        </p:txBody>
      </p:sp>
      <p:sp>
        <p:nvSpPr>
          <p:cNvPr id="13" name="文本框 12"/>
          <p:cNvSpPr txBox="1"/>
          <p:nvPr/>
        </p:nvSpPr>
        <p:spPr>
          <a:xfrm>
            <a:off x="755015" y="2044700"/>
            <a:ext cx="10845800" cy="873125"/>
          </a:xfrm>
          <a:prstGeom prst="rect">
            <a:avLst/>
          </a:prstGeom>
          <a:noFill/>
        </p:spPr>
        <p:txBody>
          <a:bodyPr wrap="square">
            <a:spAutoFit/>
          </a:bodyPr>
          <a:lstStyle/>
          <a:p>
            <a:pPr algn="l">
              <a:lnSpc>
                <a:spcPct val="106000"/>
              </a:lnSpc>
              <a:buClrTx/>
              <a:buSzTx/>
              <a:buFontTx/>
            </a:pPr>
            <a:r>
              <a:rPr lang="en-US" altLang="zh-CN" sz="2400" i="1" dirty="0">
                <a:solidFill>
                  <a:srgbClr val="0070C0"/>
                </a:solidFill>
                <a:effectLst/>
                <a:ea typeface="宋体" panose="02010600030101010101" pitchFamily="2" charset="-122"/>
              </a:rPr>
              <a:t>Fill in the blanks with the most appropriate word from the four choices marked with A, B, C and D.</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14" name="文本框 13"/>
          <p:cNvSpPr txBox="1"/>
          <p:nvPr/>
        </p:nvSpPr>
        <p:spPr>
          <a:xfrm>
            <a:off x="813013" y="1604645"/>
            <a:ext cx="1243298" cy="46037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grpSp>
        <p:nvGrpSpPr>
          <p:cNvPr id="20" name="组合 19"/>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P spid="1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691515" y="2413000"/>
            <a:ext cx="10739120" cy="3128010"/>
          </a:xfrm>
          <a:prstGeom prst="rect">
            <a:avLst/>
          </a:prstGeom>
          <a:noFill/>
        </p:spPr>
        <p:txBody>
          <a:bodyPr wrap="square">
            <a:spAutoFit/>
          </a:bodyPr>
          <a:lstStyle/>
          <a:p>
            <a:pPr marL="450215" indent="-450215">
              <a:lnSpc>
                <a:spcPts val="2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Complete the following summary with words chosen from Reading A. The initial letter </a:t>
            </a: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marL="450215" indent="-450215">
              <a:lnSpc>
                <a:spcPts val="2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of each word is given.</a:t>
            </a:r>
            <a:endPar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Life at college is one of the f___________ stages in your life. It e___________ you with important lifelong learning skills for the u___________ possibilities--you learn to fulfil your dreams as a director, a v_______, or a dancer through </a:t>
            </a:r>
            <a:r>
              <a:rPr lang="en-US" altLang="zh-CN" sz="24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i</a:t>
            </a: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___________ ways; you learn to </a:t>
            </a:r>
            <a:r>
              <a:rPr lang="en-US" altLang="zh-CN" sz="24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i</a:t>
            </a: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___________ with different people and share common interests and ideas with your friends; and you learn to try out news things at your own decision.</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6" name="文本框 5"/>
          <p:cNvSpPr txBox="1"/>
          <p:nvPr/>
        </p:nvSpPr>
        <p:spPr>
          <a:xfrm>
            <a:off x="4380055" y="2891757"/>
            <a:ext cx="1692836" cy="461665"/>
          </a:xfrm>
          <a:prstGeom prst="rect">
            <a:avLst/>
          </a:prstGeom>
          <a:noFill/>
        </p:spPr>
        <p:txBody>
          <a:bodyPr wrap="none" rtlCol="0">
            <a:spAutoFit/>
          </a:bodyPr>
          <a:lstStyle/>
          <a:p>
            <a:pPr algn="l"/>
            <a:r>
              <a:rPr lang="en-US" altLang="zh-CN" sz="2400" dirty="0" err="1">
                <a:solidFill>
                  <a:srgbClr val="C00000"/>
                </a:solidFill>
                <a:effectLst/>
                <a:latin typeface="Calibri" panose="020F0502020204030204" pitchFamily="34" charset="0"/>
                <a:ea typeface="宋体" panose="02010600030101010101" pitchFamily="2" charset="-122"/>
                <a:cs typeface="Calibri" panose="020F0502020204030204" pitchFamily="34" charset="0"/>
              </a:rPr>
              <a:t>undamental</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9014854" y="2910291"/>
            <a:ext cx="851515"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quips</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1" name="文本框 10"/>
          <p:cNvSpPr txBox="1"/>
          <p:nvPr/>
        </p:nvSpPr>
        <p:spPr>
          <a:xfrm>
            <a:off x="6640986" y="3350306"/>
            <a:ext cx="1760610" cy="461665"/>
          </a:xfrm>
          <a:prstGeom prst="rect">
            <a:avLst/>
          </a:prstGeom>
          <a:noFill/>
        </p:spPr>
        <p:txBody>
          <a:bodyPr wrap="none" rtlCol="0">
            <a:spAutoFit/>
          </a:bodyPr>
          <a:lstStyle/>
          <a:p>
            <a:pPr algn="l"/>
            <a:r>
              <a:rPr lang="en-US" altLang="zh-CN" sz="2400" dirty="0" err="1">
                <a:solidFill>
                  <a:srgbClr val="C00000"/>
                </a:solidFill>
                <a:effectLst/>
                <a:latin typeface="Calibri" panose="020F0502020204030204" pitchFamily="34" charset="0"/>
                <a:ea typeface="宋体" panose="02010600030101010101" pitchFamily="2" charset="-122"/>
                <a:cs typeface="Calibri" panose="020F0502020204030204" pitchFamily="34" charset="0"/>
              </a:rPr>
              <a:t>npredictable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2" name="文本框 11"/>
          <p:cNvSpPr txBox="1"/>
          <p:nvPr/>
        </p:nvSpPr>
        <p:spPr>
          <a:xfrm>
            <a:off x="5593878" y="3761229"/>
            <a:ext cx="986167" cy="461665"/>
          </a:xfrm>
          <a:prstGeom prst="rect">
            <a:avLst/>
          </a:prstGeom>
          <a:noFill/>
        </p:spPr>
        <p:txBody>
          <a:bodyPr wrap="none" rtlCol="0">
            <a:spAutoFit/>
          </a:bodyPr>
          <a:lstStyle/>
          <a:p>
            <a:pPr algn="l"/>
            <a:r>
              <a:rPr lang="en-US" altLang="zh-CN" sz="2400" dirty="0" err="1">
                <a:solidFill>
                  <a:srgbClr val="C00000"/>
                </a:solidFill>
                <a:effectLst/>
                <a:latin typeface="Calibri" panose="020F0502020204030204" pitchFamily="34" charset="0"/>
                <a:ea typeface="宋体" panose="02010600030101010101" pitchFamily="2" charset="-122"/>
                <a:cs typeface="Calibri" panose="020F0502020204030204" pitchFamily="34" charset="0"/>
              </a:rPr>
              <a:t>ocalist</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8" name="文本框 17"/>
          <p:cNvSpPr txBox="1"/>
          <p:nvPr/>
        </p:nvSpPr>
        <p:spPr>
          <a:xfrm>
            <a:off x="3225585" y="4157017"/>
            <a:ext cx="1077859" cy="461665"/>
          </a:xfrm>
          <a:prstGeom prst="rect">
            <a:avLst/>
          </a:prstGeom>
          <a:noFill/>
        </p:spPr>
        <p:txBody>
          <a:bodyPr wrap="none" rtlCol="0">
            <a:spAutoFit/>
          </a:bodyPr>
          <a:lstStyle/>
          <a:p>
            <a:pPr algn="l"/>
            <a:r>
              <a:rPr lang="en-US" altLang="zh-CN" sz="2400" dirty="0" err="1">
                <a:solidFill>
                  <a:srgbClr val="C00000"/>
                </a:solidFill>
                <a:effectLst/>
                <a:latin typeface="Calibri" panose="020F0502020204030204" pitchFamily="34" charset="0"/>
                <a:ea typeface="宋体" panose="02010600030101010101" pitchFamily="2" charset="-122"/>
                <a:cs typeface="Calibri" panose="020F0502020204030204" pitchFamily="34" charset="0"/>
              </a:rPr>
              <a:t>nteract</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0" name="文本框 19"/>
          <p:cNvSpPr txBox="1"/>
          <p:nvPr/>
        </p:nvSpPr>
        <p:spPr>
          <a:xfrm>
            <a:off x="9550613" y="3752290"/>
            <a:ext cx="1704441" cy="461665"/>
          </a:xfrm>
          <a:prstGeom prst="rect">
            <a:avLst/>
          </a:prstGeom>
          <a:noFill/>
        </p:spPr>
        <p:txBody>
          <a:bodyPr wrap="none" rtlCol="0">
            <a:spAutoFit/>
          </a:bodyPr>
          <a:lstStyle/>
          <a:p>
            <a:pPr algn="l"/>
            <a:r>
              <a:rPr lang="en-US" altLang="zh-CN" sz="2400" dirty="0" err="1">
                <a:solidFill>
                  <a:srgbClr val="C00000"/>
                </a:solidFill>
                <a:effectLst/>
                <a:latin typeface="Calibri" panose="020F0502020204030204" pitchFamily="34" charset="0"/>
                <a:ea typeface="宋体" panose="02010600030101010101" pitchFamily="2" charset="-122"/>
                <a:cs typeface="Calibri" panose="020F0502020204030204" pitchFamily="34" charset="0"/>
              </a:rPr>
              <a:t>nnumerable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6" name="文本框 25"/>
          <p:cNvSpPr txBox="1"/>
          <p:nvPr/>
        </p:nvSpPr>
        <p:spPr>
          <a:xfrm>
            <a:off x="724262" y="1807936"/>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2</a:t>
            </a:r>
            <a:endParaRPr lang="zh-CN" altLang="en-US" sz="2400" b="1" i="1" dirty="0">
              <a:effectLst/>
              <a:latin typeface="Bradley Hand ITC" panose="03070402050302030203" pitchFamily="66" charset="0"/>
              <a:ea typeface="宋体" panose="02010600030101010101" pitchFamily="2" charset="-122"/>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p:bldP spid="12" grpId="0"/>
      <p:bldP spid="18" grpId="0"/>
      <p:bldP spid="2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691515" y="2413000"/>
            <a:ext cx="10739120" cy="3128010"/>
          </a:xfrm>
          <a:prstGeom prst="rect">
            <a:avLst/>
          </a:prstGeom>
          <a:noFill/>
        </p:spPr>
        <p:txBody>
          <a:bodyPr wrap="square">
            <a:spAutoFit/>
          </a:bodyPr>
          <a:lstStyle/>
          <a:p>
            <a:pPr marL="450215" indent="-450215">
              <a:lnSpc>
                <a:spcPts val="2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Complete the following summary with words chosen from Reading A. The initial letter </a:t>
            </a: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marL="450215" indent="-450215">
              <a:lnSpc>
                <a:spcPts val="2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of each word is given.</a:t>
            </a:r>
            <a:endPar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College life is also an excellent b___________ of delights and h___________. You might have to sit through</a:t>
            </a:r>
            <a:r>
              <a:rPr lang="en-US" altLang="zh-CN" sz="2400" dirty="0">
                <a:solidFill>
                  <a:srgbClr val="FF0000"/>
                </a:solidFill>
                <a:effectLst/>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boring lectures, or to survive the s___________ courses, but meanwhile you might harvest the most valued thing in your life--- friendships, which give you strength and a lot of s___________</a:t>
            </a:r>
            <a:r>
              <a:rPr lang="en-US" altLang="zh-CN" sz="2400" dirty="0">
                <a:solidFill>
                  <a:srgbClr val="FF0000"/>
                </a:solidFill>
                <a:effectLst/>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memories long after your success. </a:t>
            </a: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That’s the beauty of college life. It prepares you for all the explorations of your bright future.</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22" name="文本框 21"/>
          <p:cNvSpPr txBox="1"/>
          <p:nvPr/>
        </p:nvSpPr>
        <p:spPr>
          <a:xfrm>
            <a:off x="4923794" y="2933323"/>
            <a:ext cx="732893"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lend</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3" name="文本框 22"/>
          <p:cNvSpPr txBox="1"/>
          <p:nvPr/>
        </p:nvSpPr>
        <p:spPr>
          <a:xfrm>
            <a:off x="8924237" y="2920397"/>
            <a:ext cx="1635384" cy="461665"/>
          </a:xfrm>
          <a:prstGeom prst="rect">
            <a:avLst/>
          </a:prstGeom>
          <a:noFill/>
        </p:spPr>
        <p:txBody>
          <a:bodyPr wrap="square" rtlCol="0">
            <a:spAutoFit/>
          </a:bodyPr>
          <a:lstStyle/>
          <a:p>
            <a:pPr algn="l"/>
            <a:r>
              <a:rPr lang="en-US" altLang="zh-CN" sz="2400" dirty="0" err="1">
                <a:solidFill>
                  <a:srgbClr val="C00000"/>
                </a:solidFill>
                <a:effectLst/>
                <a:latin typeface="Calibri" panose="020F0502020204030204" pitchFamily="34" charset="0"/>
                <a:ea typeface="宋体" panose="02010600030101010101" pitchFamily="2" charset="-122"/>
                <a:cs typeface="Calibri" panose="020F0502020204030204" pitchFamily="34" charset="0"/>
              </a:rPr>
              <a:t>ardships</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4" name="文本框 23"/>
          <p:cNvSpPr txBox="1"/>
          <p:nvPr/>
        </p:nvSpPr>
        <p:spPr>
          <a:xfrm>
            <a:off x="8445985" y="3355952"/>
            <a:ext cx="1312347" cy="461665"/>
          </a:xfrm>
          <a:prstGeom prst="rect">
            <a:avLst/>
          </a:prstGeom>
          <a:noFill/>
        </p:spPr>
        <p:txBody>
          <a:bodyPr wrap="none" rtlCol="0">
            <a:spAutoFit/>
          </a:bodyPr>
          <a:lstStyle/>
          <a:p>
            <a:pPr algn="l"/>
            <a:r>
              <a:rPr lang="en-US" altLang="zh-CN" sz="2400" dirty="0" err="1">
                <a:solidFill>
                  <a:srgbClr val="C00000"/>
                </a:solidFill>
                <a:effectLst/>
                <a:latin typeface="Calibri" panose="020F0502020204030204" pitchFamily="34" charset="0"/>
                <a:ea typeface="宋体" panose="02010600030101010101" pitchFamily="2" charset="-122"/>
                <a:cs typeface="Calibri" panose="020F0502020204030204" pitchFamily="34" charset="0"/>
              </a:rPr>
              <a:t>trenuous</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5" name="文本框 24"/>
          <p:cNvSpPr txBox="1"/>
          <p:nvPr/>
        </p:nvSpPr>
        <p:spPr>
          <a:xfrm>
            <a:off x="5341164" y="4193320"/>
            <a:ext cx="1545680" cy="461665"/>
          </a:xfrm>
          <a:prstGeom prst="rect">
            <a:avLst/>
          </a:prstGeom>
          <a:noFill/>
        </p:spPr>
        <p:txBody>
          <a:bodyPr wrap="none" rtlCol="0">
            <a:spAutoFit/>
          </a:bodyPr>
          <a:lstStyle/>
          <a:p>
            <a:pPr algn="l"/>
            <a:r>
              <a:rPr lang="en-US" altLang="zh-CN" sz="2400" dirty="0" err="1">
                <a:solidFill>
                  <a:srgbClr val="C00000"/>
                </a:solidFill>
                <a:effectLst/>
                <a:latin typeface="Calibri" panose="020F0502020204030204" pitchFamily="34" charset="0"/>
                <a:ea typeface="宋体" panose="02010600030101010101" pitchFamily="2" charset="-122"/>
                <a:cs typeface="Calibri" panose="020F0502020204030204" pitchFamily="34" charset="0"/>
              </a:rPr>
              <a:t>entimental</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6" name="文本框 25"/>
          <p:cNvSpPr txBox="1"/>
          <p:nvPr/>
        </p:nvSpPr>
        <p:spPr>
          <a:xfrm>
            <a:off x="724262" y="1807936"/>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2</a:t>
            </a:r>
            <a:endParaRPr lang="zh-CN" altLang="en-US" sz="2400" b="1" i="1" dirty="0">
              <a:effectLst/>
              <a:latin typeface="Bradley Hand ITC" panose="03070402050302030203" pitchFamily="66"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9"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8051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579755" y="1880235"/>
            <a:ext cx="10950575" cy="4495165"/>
          </a:xfrm>
          <a:prstGeom prst="rect">
            <a:avLst/>
          </a:prstGeom>
          <a:noFill/>
        </p:spPr>
        <p:txBody>
          <a:bodyPr wrap="square">
            <a:spAutoFit/>
          </a:bodyPr>
          <a:lstStyle/>
          <a:p>
            <a:pPr algn="ctr">
              <a:lnSpc>
                <a:spcPts val="2000"/>
              </a:lnSpc>
            </a:pPr>
            <a:endParaRPr lang="en-US" altLang="zh-CN" sz="1800" kern="100" dirty="0">
              <a:effectLst/>
              <a:latin typeface="Times New Roman" panose="02020603050405020304" pitchFamily="18" charset="0"/>
              <a:ea typeface="宋体" panose="02010600030101010101" pitchFamily="2" charset="-122"/>
            </a:endParaRPr>
          </a:p>
          <a:p>
            <a:pPr algn="ctr">
              <a:lnSpc>
                <a:spcPts val="2000"/>
              </a:lnSpc>
            </a:pPr>
            <a:r>
              <a:rPr lang="en-US" altLang="zh-CN" sz="1800" kern="100" dirty="0">
                <a:effectLst/>
                <a:latin typeface="Times New Roman" panose="02020603050405020304" pitchFamily="18" charset="0"/>
                <a:ea typeface="宋体" panose="02010600030101010101" pitchFamily="2" charset="-122"/>
              </a:rPr>
              <a:t>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“might + v.” and “might have + v-ed.”</a:t>
            </a:r>
          </a:p>
          <a:p>
            <a:pPr>
              <a:lnSpc>
                <a:spcPct val="114000"/>
              </a:lnSpc>
            </a:pPr>
            <a:r>
              <a:rPr lang="en-US" altLang="zh-CN" sz="2400" i="1" dirty="0">
                <a:solidFill>
                  <a:srgbClr val="0070C0"/>
                </a:solidFill>
              </a:rPr>
              <a:t>Study the following sentences, paying attention to the words in bold red: What different meaning do they have?</a:t>
            </a:r>
          </a:p>
          <a:p>
            <a:pPr marL="457200" indent="-457200">
              <a:lnSpc>
                <a:spcPct val="114000"/>
              </a:lnSpc>
              <a:buAutoNum type="arabicPeriod"/>
            </a:pPr>
            <a:r>
              <a:rPr lang="en-US" altLang="zh-CN" sz="2400" dirty="0">
                <a:effectLst/>
                <a:latin typeface="Calibri" panose="020F0502020204030204" pitchFamily="34" charset="0"/>
                <a:ea typeface="等线" panose="02010600030101010101" pitchFamily="2" charset="-122"/>
                <a:cs typeface="Calibri" panose="020F0502020204030204" pitchFamily="34" charset="0"/>
              </a:rPr>
              <a:t>It </a:t>
            </a:r>
            <a:r>
              <a:rPr lang="en-US" altLang="zh-CN" sz="2400" dirty="0">
                <a:solidFill>
                  <a:srgbClr val="C00000"/>
                </a:solidFill>
                <a:effectLst/>
                <a:latin typeface="Calibri" panose="020F0502020204030204" pitchFamily="34" charset="0"/>
                <a:ea typeface="等线" panose="02010600030101010101" pitchFamily="2" charset="-122"/>
                <a:cs typeface="Calibri" panose="020F0502020204030204" pitchFamily="34" charset="0"/>
              </a:rPr>
              <a:t>might be </a:t>
            </a:r>
            <a:r>
              <a:rPr lang="en-US" altLang="zh-CN" sz="2400" dirty="0">
                <a:effectLst/>
                <a:latin typeface="Calibri" panose="020F0502020204030204" pitchFamily="34" charset="0"/>
                <a:ea typeface="等线" panose="02010600030101010101" pitchFamily="2" charset="-122"/>
                <a:cs typeface="Calibri" panose="020F0502020204030204" pitchFamily="34" charset="0"/>
              </a:rPr>
              <a:t>good, it might be bad, it </a:t>
            </a:r>
            <a:r>
              <a:rPr lang="en-US" altLang="zh-CN" sz="2400" dirty="0">
                <a:solidFill>
                  <a:srgbClr val="C00000"/>
                </a:solidFill>
                <a:effectLst/>
                <a:latin typeface="Calibri" panose="020F0502020204030204" pitchFamily="34" charset="0"/>
                <a:ea typeface="等线" panose="02010600030101010101" pitchFamily="2" charset="-122"/>
                <a:cs typeface="Calibri" panose="020F0502020204030204" pitchFamily="34" charset="0"/>
              </a:rPr>
              <a:t>might be </a:t>
            </a:r>
            <a:r>
              <a:rPr lang="en-US" altLang="zh-CN" sz="2400" dirty="0">
                <a:effectLst/>
                <a:latin typeface="Calibri" panose="020F0502020204030204" pitchFamily="34" charset="0"/>
                <a:ea typeface="等线" panose="02010600030101010101" pitchFamily="2" charset="-122"/>
                <a:cs typeface="Calibri" panose="020F0502020204030204" pitchFamily="34" charset="0"/>
              </a:rPr>
              <a:t>weird, and it </a:t>
            </a:r>
            <a:r>
              <a:rPr lang="en-US" altLang="zh-CN" sz="2400" dirty="0">
                <a:solidFill>
                  <a:srgbClr val="C00000"/>
                </a:solidFill>
                <a:effectLst/>
                <a:latin typeface="Calibri" panose="020F0502020204030204" pitchFamily="34" charset="0"/>
                <a:ea typeface="等线" panose="02010600030101010101" pitchFamily="2" charset="-122"/>
                <a:cs typeface="Calibri" panose="020F0502020204030204" pitchFamily="34" charset="0"/>
              </a:rPr>
              <a:t>might not interest you</a:t>
            </a:r>
            <a:r>
              <a:rPr lang="en-US" altLang="zh-CN" sz="2400" dirty="0">
                <a:effectLst/>
                <a:latin typeface="Calibri" panose="020F0502020204030204" pitchFamily="34" charset="0"/>
                <a:ea typeface="等线" panose="02010600030101010101" pitchFamily="2" charset="-122"/>
                <a:cs typeface="Calibri" panose="020F0502020204030204" pitchFamily="34" charset="0"/>
              </a:rPr>
              <a:t>, but you should expect anything to happen. </a:t>
            </a:r>
          </a:p>
          <a:p>
            <a:pPr>
              <a:lnSpc>
                <a:spcPct val="114000"/>
              </a:lnSpc>
            </a:pPr>
            <a:endParaRPr lang="en-US" altLang="zh-CN" sz="1200" dirty="0">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等线" panose="02010600030101010101" pitchFamily="2" charset="-122"/>
                <a:cs typeface="Calibri" panose="020F0502020204030204" pitchFamily="34" charset="0"/>
              </a:rPr>
              <a:t>2. For example, you </a:t>
            </a:r>
            <a:r>
              <a:rPr lang="en-US" altLang="zh-CN" sz="2400" dirty="0">
                <a:solidFill>
                  <a:srgbClr val="C00000"/>
                </a:solidFill>
                <a:effectLst/>
                <a:latin typeface="Calibri" panose="020F0502020204030204" pitchFamily="34" charset="0"/>
                <a:ea typeface="等线" panose="02010600030101010101" pitchFamily="2" charset="-122"/>
                <a:cs typeface="Calibri" panose="020F0502020204030204" pitchFamily="34" charset="0"/>
              </a:rPr>
              <a:t>might have </a:t>
            </a:r>
            <a:r>
              <a:rPr lang="en-US" altLang="zh-CN" sz="2400" dirty="0">
                <a:effectLst/>
                <a:latin typeface="Calibri" panose="020F0502020204030204" pitchFamily="34" charset="0"/>
                <a:ea typeface="等线" panose="02010600030101010101" pitchFamily="2" charset="-122"/>
                <a:cs typeface="Calibri" panose="020F0502020204030204" pitchFamily="34" charset="0"/>
              </a:rPr>
              <a:t>a wonderful job this moment, and be fired the very  </a:t>
            </a:r>
          </a:p>
          <a:p>
            <a:pPr>
              <a:lnSpc>
                <a:spcPct val="114000"/>
              </a:lnSpc>
            </a:pPr>
            <a:r>
              <a:rPr lang="en-US" altLang="zh-CN" sz="2400" dirty="0">
                <a:effectLst/>
                <a:latin typeface="Calibri" panose="020F0502020204030204" pitchFamily="34" charset="0"/>
                <a:ea typeface="等线" panose="02010600030101010101" pitchFamily="2" charset="-122"/>
                <a:cs typeface="Calibri" panose="020F0502020204030204" pitchFamily="34" charset="0"/>
              </a:rPr>
              <a:t>    next moment. </a:t>
            </a:r>
          </a:p>
          <a:p>
            <a:pPr>
              <a:lnSpc>
                <a:spcPct val="114000"/>
              </a:lnSpc>
            </a:pPr>
            <a:endParaRPr lang="en-US" altLang="zh-CN" sz="1200" dirty="0">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等线" panose="02010600030101010101" pitchFamily="2" charset="-122"/>
                <a:cs typeface="Calibri" panose="020F0502020204030204" pitchFamily="34" charset="0"/>
              </a:rPr>
              <a:t>3. There </a:t>
            </a:r>
            <a:r>
              <a:rPr lang="en-US" altLang="zh-CN" sz="2400" dirty="0">
                <a:solidFill>
                  <a:srgbClr val="C00000"/>
                </a:solidFill>
                <a:effectLst/>
                <a:latin typeface="Calibri" panose="020F0502020204030204" pitchFamily="34" charset="0"/>
                <a:ea typeface="等线" panose="02010600030101010101" pitchFamily="2" charset="-122"/>
                <a:cs typeface="Calibri" panose="020F0502020204030204" pitchFamily="34" charset="0"/>
              </a:rPr>
              <a:t>might have been </a:t>
            </a:r>
            <a:r>
              <a:rPr lang="en-US" altLang="zh-CN" sz="2400" dirty="0">
                <a:effectLst/>
                <a:latin typeface="Calibri" panose="020F0502020204030204" pitchFamily="34" charset="0"/>
                <a:ea typeface="等线" panose="02010600030101010101" pitchFamily="2" charset="-122"/>
                <a:cs typeface="Calibri" panose="020F0502020204030204" pitchFamily="34" charset="0"/>
              </a:rPr>
              <a:t>a time where you would have had to give up drawing for </a:t>
            </a:r>
          </a:p>
          <a:p>
            <a:pPr>
              <a:lnSpc>
                <a:spcPct val="114000"/>
              </a:lnSpc>
            </a:pPr>
            <a:r>
              <a:rPr lang="en-US" altLang="zh-CN" sz="2400" dirty="0">
                <a:effectLst/>
                <a:latin typeface="Calibri" panose="020F0502020204030204" pitchFamily="34" charset="0"/>
                <a:ea typeface="等线" panose="02010600030101010101" pitchFamily="2" charset="-122"/>
                <a:cs typeface="Calibri" panose="020F0502020204030204" pitchFamily="34" charset="0"/>
              </a:rPr>
              <a:t>     your JEE Advanced preparation.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10" name="页脚占位符 6"/>
          <p:cNvSpPr>
            <a:spLocks noGrp="1"/>
          </p:cNvSpPr>
          <p:nvPr/>
        </p:nvSpPr>
        <p:spPr>
          <a:xfrm>
            <a:off x="4026545" y="7180510"/>
            <a:ext cx="4822804"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t>华东师范大学出版社</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5130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619125" y="1247140"/>
            <a:ext cx="10812145" cy="1188720"/>
          </a:xfrm>
          <a:prstGeom prst="rect">
            <a:avLst/>
          </a:prstGeom>
          <a:noFill/>
        </p:spPr>
        <p:txBody>
          <a:bodyPr wrap="square">
            <a:spAutoFit/>
          </a:bodyPr>
          <a:lstStyle/>
          <a:p>
            <a:pPr algn="ctr">
              <a:lnSpc>
                <a:spcPts val="2000"/>
              </a:lnSpc>
            </a:pPr>
            <a:endParaRPr lang="en-US" altLang="zh-CN" sz="1800" kern="100" dirty="0">
              <a:effectLst/>
              <a:latin typeface="Times New Roman" panose="02020603050405020304" pitchFamily="18" charset="0"/>
              <a:ea typeface="宋体" panose="02010600030101010101" pitchFamily="2" charset="-122"/>
            </a:endParaRPr>
          </a:p>
          <a:p>
            <a:pPr algn="ctr">
              <a:lnSpc>
                <a:spcPct val="114000"/>
              </a:lnSpc>
            </a:pPr>
            <a:r>
              <a:rPr lang="en-US" altLang="zh-CN" sz="1800" kern="100" dirty="0">
                <a:effectLst/>
                <a:latin typeface="Times New Roman" panose="02020603050405020304" pitchFamily="18" charset="0"/>
                <a:ea typeface="宋体" panose="02010600030101010101" pitchFamily="2" charset="-122"/>
              </a:rPr>
              <a:t>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“might + v.” and “might have + v-ed.”</a:t>
            </a:r>
          </a:p>
          <a:p>
            <a:pPr>
              <a:lnSpc>
                <a:spcPct val="114000"/>
              </a:lnSpc>
            </a:pPr>
            <a:r>
              <a:rPr lang="en-US" altLang="zh-CN" sz="2400" i="1" dirty="0">
                <a:solidFill>
                  <a:srgbClr val="0070C0"/>
                </a:solidFill>
              </a:rPr>
              <a:t>Match the words in bold red with their meanings.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graphicFrame>
        <p:nvGraphicFramePr>
          <p:cNvPr id="11" name="表格 10"/>
          <p:cNvGraphicFramePr>
            <a:graphicFrameLocks noGrp="1"/>
          </p:cNvGraphicFramePr>
          <p:nvPr>
            <p:custDataLst>
              <p:tags r:id="rId1"/>
            </p:custDataLst>
          </p:nvPr>
        </p:nvGraphicFramePr>
        <p:xfrm>
          <a:off x="721564" y="2583016"/>
          <a:ext cx="10781286" cy="3836864"/>
        </p:xfrm>
        <a:graphic>
          <a:graphicData uri="http://schemas.openxmlformats.org/drawingml/2006/table">
            <a:tbl>
              <a:tblPr>
                <a:tableStyleId>{5C22544A-7EE6-4342-B048-85BDC9FD1C3A}</a:tableStyleId>
              </a:tblPr>
              <a:tblGrid>
                <a:gridCol w="6280829">
                  <a:extLst>
                    <a:ext uri="{9D8B030D-6E8A-4147-A177-3AD203B41FA5}">
                      <a16:colId xmlns:a16="http://schemas.microsoft.com/office/drawing/2014/main" val="20000"/>
                    </a:ext>
                  </a:extLst>
                </a:gridCol>
                <a:gridCol w="1971887">
                  <a:extLst>
                    <a:ext uri="{9D8B030D-6E8A-4147-A177-3AD203B41FA5}">
                      <a16:colId xmlns:a16="http://schemas.microsoft.com/office/drawing/2014/main" val="20001"/>
                    </a:ext>
                  </a:extLst>
                </a:gridCol>
                <a:gridCol w="2528570">
                  <a:extLst>
                    <a:ext uri="{9D8B030D-6E8A-4147-A177-3AD203B41FA5}">
                      <a16:colId xmlns:a16="http://schemas.microsoft.com/office/drawing/2014/main" val="20002"/>
                    </a:ext>
                  </a:extLst>
                </a:gridCol>
              </a:tblGrid>
              <a:tr h="1048579">
                <a:tc>
                  <a:txBody>
                    <a:bodyPr/>
                    <a:lstStyle/>
                    <a:p>
                      <a:pPr algn="just">
                        <a:lnSpc>
                          <a:spcPts val="2000"/>
                        </a:lnSpc>
                      </a:pPr>
                      <a:r>
                        <a:rPr lang="en-US" sz="2400" dirty="0">
                          <a:effectLst/>
                        </a:rPr>
                        <a:t>1. It </a:t>
                      </a:r>
                      <a:r>
                        <a:rPr lang="en-US" sz="2400" b="1" dirty="0">
                          <a:solidFill>
                            <a:srgbClr val="FF0000"/>
                          </a:solidFill>
                          <a:effectLst/>
                        </a:rPr>
                        <a:t>might be </a:t>
                      </a:r>
                      <a:r>
                        <a:rPr lang="en-US" sz="2400" dirty="0">
                          <a:effectLst/>
                        </a:rPr>
                        <a:t>good, it might be bad, </a:t>
                      </a:r>
                      <a:r>
                        <a:rPr lang="en-US" sz="2400" b="1" dirty="0">
                          <a:solidFill>
                            <a:srgbClr val="FF0000"/>
                          </a:solidFill>
                          <a:effectLst/>
                        </a:rPr>
                        <a:t>it might be</a:t>
                      </a:r>
                      <a:r>
                        <a:rPr lang="en-US" sz="2400" dirty="0">
                          <a:effectLst/>
                        </a:rPr>
                        <a:t> weird, and </a:t>
                      </a:r>
                      <a:r>
                        <a:rPr lang="en-US" sz="2400" b="1" dirty="0">
                          <a:solidFill>
                            <a:srgbClr val="FF0000"/>
                          </a:solidFill>
                          <a:effectLst/>
                        </a:rPr>
                        <a:t>it might not interest </a:t>
                      </a:r>
                      <a:r>
                        <a:rPr lang="en-US" sz="2400" dirty="0">
                          <a:effectLst/>
                        </a:rPr>
                        <a:t>you, but expect anything to happen.</a:t>
                      </a:r>
                      <a:endParaRPr lang="zh-CN" sz="2400" dirty="0">
                        <a:effectLst/>
                        <a:latin typeface="等线" panose="02010600030101010101" pitchFamily="2" charset="-122"/>
                        <a:ea typeface="等线" panose="02010600030101010101" pitchFamily="2" charset="-122"/>
                      </a:endParaRPr>
                    </a:p>
                  </a:txBody>
                  <a:tcPr marL="68580" marR="68580" marT="0" marB="0"/>
                </a:tc>
                <a:tc>
                  <a:txBody>
                    <a:bodyPr/>
                    <a:lstStyle/>
                    <a:p>
                      <a:pPr algn="just">
                        <a:lnSpc>
                          <a:spcPts val="2000"/>
                        </a:lnSpc>
                      </a:pPr>
                      <a:r>
                        <a:rPr lang="en-US" sz="2400">
                          <a:effectLst/>
                        </a:rPr>
                        <a:t> </a:t>
                      </a:r>
                      <a:endParaRPr lang="zh-CN" sz="2400">
                        <a:effectLst/>
                        <a:latin typeface="等线" panose="02010600030101010101" pitchFamily="2" charset="-122"/>
                        <a:ea typeface="等线" panose="02010600030101010101" pitchFamily="2" charset="-122"/>
                      </a:endParaRPr>
                    </a:p>
                  </a:txBody>
                  <a:tcPr marL="68580" marR="68580" marT="0" marB="0"/>
                </a:tc>
                <a:tc>
                  <a:txBody>
                    <a:bodyPr/>
                    <a:lstStyle/>
                    <a:p>
                      <a:pPr algn="just">
                        <a:lnSpc>
                          <a:spcPts val="2000"/>
                        </a:lnSpc>
                      </a:pPr>
                      <a:r>
                        <a:rPr lang="en-US" sz="2400">
                          <a:effectLst/>
                        </a:rPr>
                        <a:t>a. possible at present or in the future</a:t>
                      </a:r>
                      <a:endParaRPr lang="zh-CN" sz="2400">
                        <a:effectLst/>
                        <a:latin typeface="等线" panose="02010600030101010101" pitchFamily="2" charset="-122"/>
                        <a:ea typeface="等线" panose="02010600030101010101" pitchFamily="2" charset="-122"/>
                      </a:endParaRPr>
                    </a:p>
                  </a:txBody>
                  <a:tcPr marL="68580" marR="68580" marT="0" marB="0"/>
                </a:tc>
                <a:extLst>
                  <a:ext uri="{0D108BD9-81ED-4DB2-BD59-A6C34878D82A}">
                    <a16:rowId xmlns:a16="http://schemas.microsoft.com/office/drawing/2014/main" val="10000"/>
                  </a:ext>
                </a:extLst>
              </a:tr>
              <a:tr h="1010920">
                <a:tc>
                  <a:txBody>
                    <a:bodyPr/>
                    <a:lstStyle/>
                    <a:p>
                      <a:pPr algn="just">
                        <a:lnSpc>
                          <a:spcPts val="2000"/>
                        </a:lnSpc>
                      </a:pPr>
                      <a:r>
                        <a:rPr lang="en-US" sz="2400" dirty="0">
                          <a:effectLst/>
                        </a:rPr>
                        <a:t>2. Had the bomb dropped over a populated area of the city, there </a:t>
                      </a:r>
                      <a:r>
                        <a:rPr lang="en-US" sz="2400" b="1" dirty="0">
                          <a:solidFill>
                            <a:srgbClr val="FF0000"/>
                          </a:solidFill>
                          <a:effectLst/>
                        </a:rPr>
                        <a:t>might have been </a:t>
                      </a:r>
                      <a:r>
                        <a:rPr lang="en-US" sz="2400" dirty="0">
                          <a:effectLst/>
                        </a:rPr>
                        <a:t>a great deal of damage.</a:t>
                      </a:r>
                      <a:endParaRPr lang="zh-CN" sz="2400" dirty="0">
                        <a:effectLst/>
                        <a:latin typeface="等线" panose="02010600030101010101" pitchFamily="2" charset="-122"/>
                        <a:ea typeface="等线" panose="02010600030101010101" pitchFamily="2" charset="-122"/>
                      </a:endParaRPr>
                    </a:p>
                  </a:txBody>
                  <a:tcPr marL="68580" marR="68580" marT="0" marB="0"/>
                </a:tc>
                <a:tc>
                  <a:txBody>
                    <a:bodyPr/>
                    <a:lstStyle/>
                    <a:p>
                      <a:pPr algn="just">
                        <a:lnSpc>
                          <a:spcPts val="2000"/>
                        </a:lnSpc>
                      </a:pPr>
                      <a:r>
                        <a:rPr lang="en-US" sz="2400">
                          <a:effectLst/>
                        </a:rPr>
                        <a:t> </a:t>
                      </a:r>
                      <a:endParaRPr lang="zh-CN" sz="2400">
                        <a:effectLst/>
                        <a:latin typeface="等线" panose="02010600030101010101" pitchFamily="2" charset="-122"/>
                        <a:ea typeface="等线" panose="02010600030101010101" pitchFamily="2" charset="-122"/>
                      </a:endParaRPr>
                    </a:p>
                  </a:txBody>
                  <a:tcPr marL="68580" marR="68580" marT="0" marB="0"/>
                </a:tc>
                <a:tc>
                  <a:txBody>
                    <a:bodyPr/>
                    <a:lstStyle/>
                    <a:p>
                      <a:pPr algn="just">
                        <a:lnSpc>
                          <a:spcPts val="2000"/>
                        </a:lnSpc>
                      </a:pPr>
                      <a:r>
                        <a:rPr lang="en-US" sz="2400">
                          <a:effectLst/>
                        </a:rPr>
                        <a:t>b. possible in the past</a:t>
                      </a:r>
                      <a:endParaRPr lang="zh-CN" sz="2400">
                        <a:effectLst/>
                        <a:latin typeface="等线" panose="02010600030101010101" pitchFamily="2" charset="-122"/>
                        <a:ea typeface="等线" panose="02010600030101010101" pitchFamily="2" charset="-122"/>
                      </a:endParaRPr>
                    </a:p>
                  </a:txBody>
                  <a:tcPr marL="68580" marR="68580" marT="0" marB="0"/>
                </a:tc>
                <a:extLst>
                  <a:ext uri="{0D108BD9-81ED-4DB2-BD59-A6C34878D82A}">
                    <a16:rowId xmlns:a16="http://schemas.microsoft.com/office/drawing/2014/main" val="10001"/>
                  </a:ext>
                </a:extLst>
              </a:tr>
              <a:tr h="842645">
                <a:tc>
                  <a:txBody>
                    <a:bodyPr/>
                    <a:lstStyle/>
                    <a:p>
                      <a:pPr algn="just">
                        <a:lnSpc>
                          <a:spcPts val="2000"/>
                        </a:lnSpc>
                      </a:pPr>
                      <a:r>
                        <a:rPr lang="en-US" sz="2400" dirty="0">
                          <a:effectLst/>
                        </a:rPr>
                        <a:t>3. For example, you </a:t>
                      </a:r>
                      <a:r>
                        <a:rPr lang="en-US" sz="2400" b="1" dirty="0">
                          <a:solidFill>
                            <a:srgbClr val="FF0000"/>
                          </a:solidFill>
                          <a:effectLst/>
                        </a:rPr>
                        <a:t>might have </a:t>
                      </a:r>
                      <a:r>
                        <a:rPr lang="en-US" sz="2400" dirty="0">
                          <a:effectLst/>
                        </a:rPr>
                        <a:t>a wonderful job this moment, and be fired the very next moment.</a:t>
                      </a:r>
                      <a:endParaRPr lang="zh-CN" sz="2400" dirty="0">
                        <a:effectLst/>
                        <a:latin typeface="等线" panose="02010600030101010101" pitchFamily="2" charset="-122"/>
                        <a:ea typeface="等线" panose="02010600030101010101" pitchFamily="2" charset="-122"/>
                      </a:endParaRPr>
                    </a:p>
                  </a:txBody>
                  <a:tcPr marL="68580" marR="68580" marT="0" marB="0"/>
                </a:tc>
                <a:tc>
                  <a:txBody>
                    <a:bodyPr/>
                    <a:lstStyle/>
                    <a:p>
                      <a:pPr algn="just">
                        <a:lnSpc>
                          <a:spcPts val="2000"/>
                        </a:lnSpc>
                      </a:pPr>
                      <a:r>
                        <a:rPr lang="en-US" sz="2400">
                          <a:effectLst/>
                        </a:rPr>
                        <a:t> </a:t>
                      </a:r>
                      <a:endParaRPr lang="zh-CN" sz="2400">
                        <a:effectLst/>
                        <a:latin typeface="等线" panose="02010600030101010101" pitchFamily="2" charset="-122"/>
                        <a:ea typeface="等线" panose="02010600030101010101" pitchFamily="2" charset="-122"/>
                      </a:endParaRPr>
                    </a:p>
                  </a:txBody>
                  <a:tcPr marL="68580" marR="68580" marT="0" marB="0"/>
                </a:tc>
                <a:tc>
                  <a:txBody>
                    <a:bodyPr/>
                    <a:lstStyle/>
                    <a:p>
                      <a:pPr algn="just">
                        <a:lnSpc>
                          <a:spcPts val="2000"/>
                        </a:lnSpc>
                      </a:pPr>
                      <a:r>
                        <a:rPr lang="en-US" sz="2400">
                          <a:effectLst/>
                        </a:rPr>
                        <a:t>c. possible in the past but did not actually happen</a:t>
                      </a:r>
                      <a:endParaRPr lang="zh-CN" sz="2400">
                        <a:effectLst/>
                        <a:latin typeface="等线" panose="02010600030101010101" pitchFamily="2" charset="-122"/>
                        <a:ea typeface="等线" panose="02010600030101010101" pitchFamily="2" charset="-122"/>
                      </a:endParaRPr>
                    </a:p>
                  </a:txBody>
                  <a:tcPr marL="68580" marR="68580" marT="0" marB="0"/>
                </a:tc>
                <a:extLst>
                  <a:ext uri="{0D108BD9-81ED-4DB2-BD59-A6C34878D82A}">
                    <a16:rowId xmlns:a16="http://schemas.microsoft.com/office/drawing/2014/main" val="10002"/>
                  </a:ext>
                </a:extLst>
              </a:tr>
              <a:tr h="934720">
                <a:tc>
                  <a:txBody>
                    <a:bodyPr/>
                    <a:lstStyle/>
                    <a:p>
                      <a:pPr algn="just">
                        <a:lnSpc>
                          <a:spcPts val="2000"/>
                        </a:lnSpc>
                      </a:pPr>
                      <a:r>
                        <a:rPr lang="en-US" sz="2400" dirty="0">
                          <a:effectLst/>
                        </a:rPr>
                        <a:t>4. There </a:t>
                      </a:r>
                      <a:r>
                        <a:rPr lang="en-US" sz="2400" b="1" dirty="0">
                          <a:solidFill>
                            <a:srgbClr val="FF0000"/>
                          </a:solidFill>
                          <a:effectLst/>
                        </a:rPr>
                        <a:t>might have been </a:t>
                      </a:r>
                      <a:r>
                        <a:rPr lang="en-US" sz="2400" dirty="0">
                          <a:effectLst/>
                        </a:rPr>
                        <a:t>a time where you would have had to give up drawing for your JEE Advanced preparation.</a:t>
                      </a:r>
                      <a:endParaRPr lang="zh-CN" sz="2400" dirty="0">
                        <a:effectLst/>
                        <a:latin typeface="等线" panose="02010600030101010101" pitchFamily="2" charset="-122"/>
                        <a:ea typeface="等线" panose="02010600030101010101" pitchFamily="2" charset="-122"/>
                      </a:endParaRPr>
                    </a:p>
                  </a:txBody>
                  <a:tcPr marL="68580" marR="68580" marT="0" marB="0"/>
                </a:tc>
                <a:tc>
                  <a:txBody>
                    <a:bodyPr/>
                    <a:lstStyle/>
                    <a:p>
                      <a:pPr algn="just">
                        <a:lnSpc>
                          <a:spcPts val="2000"/>
                        </a:lnSpc>
                      </a:pPr>
                      <a:r>
                        <a:rPr lang="en-US" sz="2400" dirty="0">
                          <a:effectLst/>
                        </a:rPr>
                        <a:t> </a:t>
                      </a:r>
                      <a:endParaRPr lang="zh-CN" sz="2400" dirty="0">
                        <a:effectLst/>
                        <a:latin typeface="等线" panose="02010600030101010101" pitchFamily="2" charset="-122"/>
                        <a:ea typeface="等线" panose="02010600030101010101" pitchFamily="2" charset="-122"/>
                      </a:endParaRPr>
                    </a:p>
                  </a:txBody>
                  <a:tcPr marL="68580" marR="68580" marT="0" marB="0"/>
                </a:tc>
                <a:tc>
                  <a:txBody>
                    <a:bodyPr/>
                    <a:lstStyle/>
                    <a:p>
                      <a:pPr algn="just">
                        <a:lnSpc>
                          <a:spcPts val="2000"/>
                        </a:lnSpc>
                      </a:pPr>
                      <a:r>
                        <a:rPr lang="en-US" sz="2400" dirty="0">
                          <a:effectLst/>
                        </a:rPr>
                        <a:t> </a:t>
                      </a:r>
                      <a:endParaRPr lang="zh-CN" sz="2400" dirty="0">
                        <a:effectLst/>
                        <a:latin typeface="等线" panose="02010600030101010101" pitchFamily="2" charset="-122"/>
                        <a:ea typeface="等线" panose="02010600030101010101" pitchFamily="2" charset="-122"/>
                      </a:endParaRPr>
                    </a:p>
                  </a:txBody>
                  <a:tcPr marL="68580" marR="68580" marT="0" marB="0"/>
                </a:tc>
                <a:extLst>
                  <a:ext uri="{0D108BD9-81ED-4DB2-BD59-A6C34878D82A}">
                    <a16:rowId xmlns:a16="http://schemas.microsoft.com/office/drawing/2014/main" val="10003"/>
                  </a:ext>
                </a:extLst>
              </a:tr>
            </a:tbl>
          </a:graphicData>
        </a:graphic>
      </p:graphicFrame>
      <p:cxnSp>
        <p:nvCxnSpPr>
          <p:cNvPr id="12" name="直接连接符 11"/>
          <p:cNvCxnSpPr/>
          <p:nvPr/>
        </p:nvCxnSpPr>
        <p:spPr>
          <a:xfrm>
            <a:off x="6961104" y="2828039"/>
            <a:ext cx="1924879" cy="0"/>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cxnSp>
        <p:nvCxnSpPr>
          <p:cNvPr id="17" name="直接连接符 16"/>
          <p:cNvCxnSpPr/>
          <p:nvPr/>
        </p:nvCxnSpPr>
        <p:spPr>
          <a:xfrm>
            <a:off x="6961104" y="3871595"/>
            <a:ext cx="2029850" cy="1167596"/>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cxnSp>
        <p:nvCxnSpPr>
          <p:cNvPr id="19" name="直接连接符 18"/>
          <p:cNvCxnSpPr/>
          <p:nvPr/>
        </p:nvCxnSpPr>
        <p:spPr>
          <a:xfrm flipV="1">
            <a:off x="6961104" y="2980134"/>
            <a:ext cx="1924879" cy="2059057"/>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cxnSp>
        <p:nvCxnSpPr>
          <p:cNvPr id="21" name="直接连接符 20"/>
          <p:cNvCxnSpPr/>
          <p:nvPr/>
        </p:nvCxnSpPr>
        <p:spPr>
          <a:xfrm flipV="1">
            <a:off x="6976273" y="3828471"/>
            <a:ext cx="1999511" cy="2056864"/>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grpSp>
        <p:nvGrpSpPr>
          <p:cNvPr id="20" name="组合 19"/>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
                                          </p:val>
                                        </p:tav>
                                        <p:tav tm="100000">
                                          <p:val>
                                            <p:strVal val="#ppt_w"/>
                                          </p:val>
                                        </p:tav>
                                      </p:tavLst>
                                    </p:anim>
                                    <p:anim calcmode="lin" valueType="num">
                                      <p:cBhvr>
                                        <p:cTn id="15" dur="500" fill="hold"/>
                                        <p:tgtEl>
                                          <p:spTgt spid="17"/>
                                        </p:tgtEl>
                                        <p:attrNameLst>
                                          <p:attrName>ppt_h</p:attrName>
                                        </p:attrNameLst>
                                      </p:cBhvr>
                                      <p:tavLst>
                                        <p:tav tm="0">
                                          <p:val>
                                            <p:fltVal val="0"/>
                                          </p:val>
                                        </p:tav>
                                        <p:tav tm="100000">
                                          <p:val>
                                            <p:strVal val="#ppt_h"/>
                                          </p:val>
                                        </p:tav>
                                      </p:tavLst>
                                    </p:anim>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Effect transition="in" filter="fade">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5384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619125" y="1361440"/>
            <a:ext cx="10812145" cy="768350"/>
          </a:xfrm>
          <a:prstGeom prst="rect">
            <a:avLst/>
          </a:prstGeom>
          <a:noFill/>
        </p:spPr>
        <p:txBody>
          <a:bodyPr wrap="square">
            <a:spAutoFit/>
          </a:bodyPr>
          <a:lstStyle/>
          <a:p>
            <a:pPr algn="ctr">
              <a:lnSpc>
                <a:spcPts val="2000"/>
              </a:lnSpc>
            </a:pPr>
            <a:endParaRPr lang="en-US" altLang="zh-CN" sz="1800" kern="100" dirty="0">
              <a:effectLst/>
              <a:latin typeface="Times New Roman" panose="02020603050405020304" pitchFamily="18" charset="0"/>
              <a:ea typeface="宋体" panose="02010600030101010101" pitchFamily="2" charset="-122"/>
            </a:endParaRPr>
          </a:p>
          <a:p>
            <a:pPr algn="ctr">
              <a:lnSpc>
                <a:spcPct val="114000"/>
              </a:lnSpc>
            </a:pPr>
            <a:r>
              <a:rPr lang="en-US" altLang="zh-CN" sz="1800" kern="100" dirty="0">
                <a:effectLst/>
                <a:latin typeface="Times New Roman" panose="02020603050405020304" pitchFamily="18" charset="0"/>
                <a:ea typeface="宋体" panose="02010600030101010101" pitchFamily="2" charset="-122"/>
              </a:rPr>
              <a:t>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“might + v.” and “might have + v-ed.”</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721360" y="2239010"/>
            <a:ext cx="10608310" cy="3733165"/>
          </a:xfrm>
          <a:prstGeom prst="rect">
            <a:avLst/>
          </a:prstGeom>
          <a:noFill/>
        </p:spPr>
        <p:txBody>
          <a:bodyPr wrap="square">
            <a:spAutoFit/>
          </a:bodyPr>
          <a:lstStyle/>
          <a:p>
            <a:pPr algn="just">
              <a:lnSpc>
                <a:spcPts val="2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Translate the following sentences into English using either “might + v.” or “might have + v-ed.”</a:t>
            </a:r>
          </a:p>
          <a:p>
            <a:pPr algn="just">
              <a:lnSpc>
                <a:spcPts val="2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marL="457200" indent="-457200" algn="just">
              <a:lnSpc>
                <a:spcPts val="2000"/>
              </a:lnSpc>
              <a:buAutoNum type="arabicPeriod"/>
            </a:pPr>
            <a:r>
              <a:rPr lang="zh-CN" altLang="zh-CN" sz="2200" dirty="0">
                <a:effectLst/>
                <a:latin typeface="微软雅黑" panose="020B0503020204020204" charset="-122"/>
                <a:ea typeface="微软雅黑" panose="020B0503020204020204" charset="-122"/>
                <a:cs typeface="Calibri" panose="020F0502020204030204" pitchFamily="34" charset="0"/>
              </a:rPr>
              <a:t>他应该可以及时赶到，不过我不能肯定。</a:t>
            </a:r>
            <a:endParaRPr lang="en-US" altLang="zh-CN" sz="2200" dirty="0">
              <a:effectLst/>
              <a:latin typeface="微软雅黑" panose="020B0503020204020204" charset="-122"/>
              <a:ea typeface="微软雅黑" panose="020B0503020204020204" charset="-122"/>
              <a:cs typeface="Calibri" panose="020F0502020204030204" pitchFamily="34" charset="0"/>
            </a:endParaRPr>
          </a:p>
          <a:p>
            <a:pPr algn="just" fontAlgn="auto">
              <a:lnSpc>
                <a:spcPts val="2400"/>
              </a:lnSpc>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gn="just" fontAlgn="auto">
              <a:lnSpc>
                <a:spcPts val="24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ts val="2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2.   </a:t>
            </a:r>
            <a:r>
              <a:rPr lang="zh-CN" altLang="zh-CN" sz="2200" dirty="0">
                <a:effectLst/>
                <a:latin typeface="微软雅黑" panose="020B0503020204020204" charset="-122"/>
                <a:ea typeface="微软雅黑" panose="020B0503020204020204" charset="-122"/>
                <a:cs typeface="Calibri" panose="020F0502020204030204" pitchFamily="34" charset="0"/>
              </a:rPr>
              <a:t>我估计他错过了列车。</a:t>
            </a:r>
            <a:endParaRPr lang="en-US" altLang="zh-CN" sz="2200" dirty="0">
              <a:effectLst/>
              <a:latin typeface="微软雅黑" panose="020B0503020204020204" charset="-122"/>
              <a:ea typeface="微软雅黑" panose="020B0503020204020204" charset="-122"/>
              <a:cs typeface="Calibri" panose="020F0502020204030204" pitchFamily="34" charset="0"/>
            </a:endParaRPr>
          </a:p>
          <a:p>
            <a:pPr algn="just" fontAlgn="auto">
              <a:lnSpc>
                <a:spcPts val="2400"/>
              </a:lnSpc>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gn="just" fontAlgn="auto">
              <a:lnSpc>
                <a:spcPts val="24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ts val="2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3.   </a:t>
            </a:r>
            <a:r>
              <a:rPr lang="zh-CN" altLang="zh-CN" sz="2200" dirty="0">
                <a:effectLst/>
                <a:latin typeface="微软雅黑" panose="020B0503020204020204" charset="-122"/>
                <a:ea typeface="微软雅黑" panose="020B0503020204020204" charset="-122"/>
                <a:cs typeface="Calibri" panose="020F0502020204030204" pitchFamily="34" charset="0"/>
              </a:rPr>
              <a:t>我给他带了一些三明治，因为我觉得他或许饿了。</a:t>
            </a:r>
            <a:endParaRPr lang="en-US" altLang="zh-CN" sz="2200" dirty="0">
              <a:effectLst/>
              <a:latin typeface="微软雅黑" panose="020B0503020204020204" charset="-122"/>
              <a:ea typeface="微软雅黑" panose="020B0503020204020204" charset="-122"/>
              <a:cs typeface="Calibri" panose="020F0502020204030204" pitchFamily="34" charset="0"/>
            </a:endParaRPr>
          </a:p>
          <a:p>
            <a:pPr algn="just" fontAlgn="auto">
              <a:lnSpc>
                <a:spcPts val="2400"/>
              </a:lnSpc>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gn="just" fontAlgn="auto">
              <a:lnSpc>
                <a:spcPts val="2400"/>
              </a:lnSpc>
            </a:pPr>
            <a:r>
              <a:rPr lang="zh-CN" altLang="zh-CN" sz="2400" dirty="0">
                <a:effectLst/>
                <a:latin typeface="Calibri" panose="020F0502020204030204" pitchFamily="34" charset="0"/>
                <a:ea typeface="等线" panose="02010600030101010101" pitchFamily="2" charset="-122"/>
                <a:cs typeface="Calibri" panose="020F0502020204030204" pitchFamily="34" charset="0"/>
              </a:rPr>
              <a:t> </a:t>
            </a:r>
          </a:p>
          <a:p>
            <a:pPr algn="just">
              <a:lnSpc>
                <a:spcPts val="2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4.   </a:t>
            </a:r>
            <a:r>
              <a:rPr lang="zh-CN" altLang="zh-CN" sz="2200" dirty="0">
                <a:effectLst/>
                <a:latin typeface="微软雅黑" panose="020B0503020204020204" charset="-122"/>
                <a:ea typeface="微软雅黑" panose="020B0503020204020204" charset="-122"/>
                <a:cs typeface="微软雅黑" panose="020B0503020204020204" charset="-122"/>
              </a:rPr>
              <a:t>他要是按时服用这些药丸</a:t>
            </a:r>
            <a:r>
              <a:rPr lang="en-US" altLang="zh-CN" sz="2200" dirty="0">
                <a:effectLst/>
                <a:latin typeface="微软雅黑" panose="020B0503020204020204" charset="-122"/>
                <a:ea typeface="微软雅黑" panose="020B0503020204020204" charset="-122"/>
                <a:cs typeface="微软雅黑" panose="020B0503020204020204" charset="-122"/>
              </a:rPr>
              <a:t>, </a:t>
            </a:r>
            <a:r>
              <a:rPr lang="zh-CN" altLang="zh-CN" sz="2200" dirty="0">
                <a:effectLst/>
                <a:latin typeface="微软雅黑" panose="020B0503020204020204" charset="-122"/>
                <a:ea typeface="微软雅黑" panose="020B0503020204020204" charset="-122"/>
                <a:cs typeface="微软雅黑" panose="020B0503020204020204" charset="-122"/>
              </a:rPr>
              <a:t>本来是可以治得好的。</a:t>
            </a:r>
          </a:p>
        </p:txBody>
      </p:sp>
      <p:sp>
        <p:nvSpPr>
          <p:cNvPr id="4" name="文本框 3"/>
          <p:cNvSpPr txBox="1"/>
          <p:nvPr/>
        </p:nvSpPr>
        <p:spPr>
          <a:xfrm>
            <a:off x="1190459" y="3373587"/>
            <a:ext cx="6097656" cy="365934"/>
          </a:xfrm>
          <a:prstGeom prst="rect">
            <a:avLst/>
          </a:prstGeom>
          <a:noFill/>
        </p:spPr>
        <p:txBody>
          <a:bodyPr wrap="square">
            <a:spAutoFit/>
          </a:bodyPr>
          <a:lstStyle/>
          <a:p>
            <a:pPr>
              <a:lnSpc>
                <a:spcPts val="2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He </a:t>
            </a:r>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might get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here in time, but I can't be sure.</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p:txBody>
      </p:sp>
      <p:sp>
        <p:nvSpPr>
          <p:cNvPr id="13" name="文本框 12"/>
          <p:cNvSpPr txBox="1"/>
          <p:nvPr/>
        </p:nvSpPr>
        <p:spPr>
          <a:xfrm>
            <a:off x="1190459" y="4149373"/>
            <a:ext cx="6097656" cy="461665"/>
          </a:xfrm>
          <a:prstGeom prst="rect">
            <a:avLst/>
          </a:prstGeom>
          <a:noFill/>
        </p:spPr>
        <p:txBody>
          <a:bodyPr wrap="square">
            <a:spAutoFit/>
          </a:bodyPr>
          <a:lstStyle/>
          <a:p>
            <a:r>
              <a:rPr lang="en-US" altLang="zh-CN" sz="2400" dirty="0"/>
              <a:t>I suppose he m</a:t>
            </a:r>
            <a:r>
              <a:rPr lang="en-US" altLang="zh-CN" sz="2400" dirty="0">
                <a:solidFill>
                  <a:srgbClr val="C00000"/>
                </a:solidFill>
              </a:rPr>
              <a:t>ight have missed </a:t>
            </a:r>
            <a:r>
              <a:rPr lang="en-US" altLang="zh-CN" sz="2400" dirty="0"/>
              <a:t>the train.</a:t>
            </a:r>
            <a:endParaRPr lang="zh-CN" altLang="zh-CN" sz="2400" dirty="0"/>
          </a:p>
        </p:txBody>
      </p:sp>
      <p:sp>
        <p:nvSpPr>
          <p:cNvPr id="14" name="文本框 13"/>
          <p:cNvSpPr txBox="1"/>
          <p:nvPr/>
        </p:nvSpPr>
        <p:spPr>
          <a:xfrm>
            <a:off x="1190459" y="5018089"/>
            <a:ext cx="9919252" cy="461665"/>
          </a:xfrm>
          <a:prstGeom prst="rect">
            <a:avLst/>
          </a:prstGeom>
          <a:noFill/>
        </p:spPr>
        <p:txBody>
          <a:bodyPr wrap="square">
            <a:spAutoFit/>
          </a:bodyPr>
          <a:lstStyle/>
          <a:p>
            <a:r>
              <a:rPr lang="en-US" altLang="zh-CN" sz="2400" dirty="0"/>
              <a:t>I brought him some sandwiches because I thought </a:t>
            </a:r>
            <a:r>
              <a:rPr lang="en-US" altLang="zh-CN" sz="2400" dirty="0">
                <a:solidFill>
                  <a:srgbClr val="C00000"/>
                </a:solidFill>
              </a:rPr>
              <a:t>he might be </a:t>
            </a:r>
            <a:r>
              <a:rPr lang="en-US" altLang="zh-CN" sz="2400" dirty="0"/>
              <a:t>hungry.</a:t>
            </a:r>
            <a:endParaRPr lang="zh-CN" altLang="zh-CN" sz="2400" dirty="0"/>
          </a:p>
        </p:txBody>
      </p:sp>
      <p:sp>
        <p:nvSpPr>
          <p:cNvPr id="18" name="文本框 17"/>
          <p:cNvSpPr txBox="1"/>
          <p:nvPr/>
        </p:nvSpPr>
        <p:spPr>
          <a:xfrm>
            <a:off x="1190459" y="5898265"/>
            <a:ext cx="9919252" cy="461665"/>
          </a:xfrm>
          <a:prstGeom prst="rect">
            <a:avLst/>
          </a:prstGeom>
          <a:noFill/>
        </p:spPr>
        <p:txBody>
          <a:bodyPr wrap="square">
            <a:spAutoFit/>
          </a:bodyPr>
          <a:lstStyle/>
          <a:p>
            <a:r>
              <a:rPr lang="en-US" altLang="zh-CN" sz="2400" dirty="0"/>
              <a:t>The pills </a:t>
            </a:r>
            <a:r>
              <a:rPr lang="en-US" altLang="zh-CN" sz="2400" dirty="0">
                <a:solidFill>
                  <a:srgbClr val="C00000"/>
                </a:solidFill>
              </a:rPr>
              <a:t>might have cured </a:t>
            </a:r>
            <a:r>
              <a:rPr lang="en-US" altLang="zh-CN" sz="2400" dirty="0"/>
              <a:t>him, if only he'd taken them regularly. </a:t>
            </a:r>
            <a:endParaRPr lang="zh-CN" altLang="zh-CN" sz="2400" dirty="0"/>
          </a:p>
        </p:txBody>
      </p:sp>
      <p:grpSp>
        <p:nvGrpSpPr>
          <p:cNvPr id="20" name="组合 19"/>
          <p:cNvGrpSpPr/>
          <p:nvPr/>
        </p:nvGrpSpPr>
        <p:grpSpPr>
          <a:xfrm>
            <a:off x="867550" y="283464"/>
            <a:ext cx="1179420" cy="1051559"/>
            <a:chOff x="1313" y="323"/>
            <a:chExt cx="2280" cy="2032"/>
          </a:xfrm>
        </p:grpSpPr>
        <p:grpSp>
          <p:nvGrpSpPr>
            <p:cNvPr id="21"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2"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P spid="14"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4540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Learning Objectives</a:t>
            </a:r>
          </a:p>
        </p:txBody>
      </p:sp>
      <p:sp>
        <p:nvSpPr>
          <p:cNvPr id="10" name="文本框 9"/>
          <p:cNvSpPr txBox="1"/>
          <p:nvPr/>
        </p:nvSpPr>
        <p:spPr>
          <a:xfrm>
            <a:off x="577924" y="1893780"/>
            <a:ext cx="11270511" cy="2675255"/>
          </a:xfrm>
          <a:prstGeom prst="rect">
            <a:avLst/>
          </a:prstGeom>
          <a:noFill/>
        </p:spPr>
        <p:txBody>
          <a:bodyPr wrap="square" rtlCol="0">
            <a:spAutoFit/>
          </a:bodyPr>
          <a:lstStyle/>
          <a:p>
            <a:pPr indent="0" algn="just" fontAlgn="auto">
              <a:lnSpc>
                <a:spcPct val="140000"/>
              </a:lnSpc>
            </a:pPr>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Students are supposed to</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marL="193040" indent="0" algn="just" fontAlgn="auto">
              <a:lnSpc>
                <a:spcPct val="140000"/>
              </a:lnSpc>
              <a:buFont typeface="Wingdings" panose="05000000000000000000" pitchFamily="2" charset="2"/>
              <a:buChar char=""/>
            </a:pPr>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un</a:t>
            </a:r>
            <a:r>
              <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rPr>
              <a:t>derstand the meanings and functions of “as”, “might + v.” and “might have + v-ed.”, “can’t help but do </a:t>
            </a:r>
            <a:r>
              <a:rPr lang="en-US" altLang="zh-CN" sz="2400" kern="100" dirty="0" err="1">
                <a:latin typeface="Calibri" panose="020F0502020204030204" pitchFamily="34" charset="0"/>
                <a:ea typeface="宋体" panose="02010600030101010101" pitchFamily="2" charset="-122"/>
                <a:cs typeface="Calibri" panose="020F0502020204030204" pitchFamily="34" charset="0"/>
                <a:sym typeface="+mn-ea"/>
              </a:rPr>
              <a:t>sth</a:t>
            </a:r>
            <a:r>
              <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rPr>
              <a:t>.” </a:t>
            </a:r>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 and be able to use them correctly;</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marL="193040" indent="0" algn="just" fontAlgn="auto">
              <a:lnSpc>
                <a:spcPct val="140000"/>
              </a:lnSpc>
              <a:buFont typeface="Wingdings" panose="05000000000000000000" pitchFamily="2" charset="2"/>
              <a:buChar char=""/>
            </a:pPr>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learn </a:t>
            </a:r>
            <a:r>
              <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rPr>
              <a:t>how a thesis is supported by illustrating various aspects;</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marL="193040" indent="0" algn="just" fontAlgn="auto">
              <a:lnSpc>
                <a:spcPct val="140000"/>
              </a:lnSpc>
              <a:buFont typeface="Wingdings" panose="05000000000000000000" pitchFamily="2" charset="2"/>
              <a:buChar char=""/>
            </a:pPr>
            <a:r>
              <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rPr>
              <a:t>appreciate the potential opportunities and oncoming challenges of college life.</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p:txBody>
      </p:sp>
      <p:sp>
        <p:nvSpPr>
          <p:cNvPr id="13" name="动作按钮: 转到主页 8">
            <a:hlinkClick r:id="rId3" action="ppaction://hlinksldjump" highlightClick="1"/>
          </p:cNvPr>
          <p:cNvSpPr/>
          <p:nvPr/>
        </p:nvSpPr>
        <p:spPr>
          <a:xfrm>
            <a:off x="10918381" y="5693714"/>
            <a:ext cx="705678" cy="545459"/>
          </a:xfrm>
          <a:prstGeom prst="actionButtonHome">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67550" y="283464"/>
            <a:ext cx="1179420" cy="1051559"/>
            <a:chOff x="1313" y="323"/>
            <a:chExt cx="2280" cy="2032"/>
          </a:xfrm>
        </p:grpSpPr>
        <p:grpSp>
          <p:nvGrpSpPr>
            <p:cNvPr id="4" name="组合 158"/>
            <p:cNvGrpSpPr/>
            <p:nvPr/>
          </p:nvGrpSpPr>
          <p:grpSpPr>
            <a:xfrm>
              <a:off x="1313" y="323"/>
              <a:ext cx="2280" cy="2032"/>
              <a:chOff x="3720691" y="2824413"/>
              <a:chExt cx="1341120" cy="1209172"/>
            </a:xfrm>
          </p:grpSpPr>
          <p:sp>
            <p:nvSpPr>
              <p:cNvPr id="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4" name="图片 13"/>
            <p:cNvPicPr>
              <a:picLocks noChangeAspect="1"/>
            </p:cNvPicPr>
            <p:nvPr/>
          </p:nvPicPr>
          <p:blipFill>
            <a:blip r:embed="rId4"/>
            <a:stretch>
              <a:fillRect/>
            </a:stretch>
          </p:blipFill>
          <p:spPr>
            <a:xfrm>
              <a:off x="1635" y="568"/>
              <a:ext cx="1538" cy="1537"/>
            </a:xfrm>
            <a:prstGeom prst="rect">
              <a:avLst/>
            </a:prstGeom>
            <a:noFill/>
            <a:ln w="9525">
              <a:noFill/>
            </a:ln>
          </p:spPr>
        </p:pic>
      </p:grpSp>
    </p:spTree>
    <p:custDataLst>
      <p:tags r:id="rId1"/>
    </p:custDataLst>
  </p:cSld>
  <p:clrMapOvr>
    <a:masterClrMapping/>
  </p:clrMapOvr>
  <p:transition>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6273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1" name="文本框 10"/>
          <p:cNvSpPr txBox="1"/>
          <p:nvPr/>
        </p:nvSpPr>
        <p:spPr>
          <a:xfrm>
            <a:off x="721360" y="2089411"/>
            <a:ext cx="10708640" cy="3538220"/>
          </a:xfrm>
          <a:prstGeom prst="rect">
            <a:avLst/>
          </a:prstGeom>
          <a:noFill/>
        </p:spPr>
        <p:txBody>
          <a:bodyPr wrap="square">
            <a:spAutoFit/>
          </a:bodyPr>
          <a:lstStyle/>
          <a:p>
            <a:pPr algn="ctr">
              <a:lnSpc>
                <a:spcPts val="2000"/>
              </a:lnSpc>
            </a:pPr>
            <a:r>
              <a:rPr lang="en-US" altLang="zh-CN" sz="1800" kern="100" dirty="0">
                <a:effectLst/>
                <a:latin typeface="Times New Roman" panose="02020603050405020304" pitchFamily="18" charset="0"/>
                <a:ea typeface="宋体" panose="02010600030101010101" pitchFamily="2" charset="-122"/>
              </a:rPr>
              <a:t>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as</a:t>
            </a:r>
          </a:p>
          <a:p>
            <a:pPr>
              <a:lnSpc>
                <a:spcPct val="114000"/>
              </a:lnSpc>
            </a:pPr>
            <a:r>
              <a:rPr lang="en-US" altLang="zh-CN" sz="2400" i="1" dirty="0">
                <a:solidFill>
                  <a:srgbClr val="0070C0"/>
                </a:solidFill>
              </a:rPr>
              <a:t>Study the following sentences, paying attention to the words in bold red.</a:t>
            </a:r>
          </a:p>
          <a:p>
            <a:pPr>
              <a:lnSpc>
                <a:spcPct val="150000"/>
              </a:lnSpc>
            </a:pPr>
            <a:r>
              <a:rPr lang="en-US" altLang="zh-CN" sz="2400" dirty="0">
                <a:latin typeface="Calibri" panose="020F0502020204030204" pitchFamily="34" charset="0"/>
                <a:ea typeface="宋体" panose="02010600030101010101" pitchFamily="2" charset="-122"/>
                <a:cs typeface="Calibri" panose="020F0502020204030204" pitchFamily="34" charset="0"/>
              </a:rPr>
              <a:t>1. You meet different people, you interact with them, you learn about their cultures and you grow </a:t>
            </a:r>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as</a:t>
            </a:r>
            <a:r>
              <a:rPr lang="en-US" altLang="zh-CN" sz="2400" dirty="0">
                <a:latin typeface="Calibri" panose="020F0502020204030204" pitchFamily="34" charset="0"/>
                <a:ea typeface="宋体" panose="02010600030101010101" pitchFamily="2" charset="-122"/>
                <a:cs typeface="Calibri" panose="020F0502020204030204" pitchFamily="34" charset="0"/>
              </a:rPr>
              <a:t> a person. </a:t>
            </a:r>
          </a:p>
          <a:p>
            <a:pPr>
              <a:lnSpc>
                <a:spcPct val="150000"/>
              </a:lnSpc>
            </a:pPr>
            <a:r>
              <a:rPr lang="en-US" altLang="zh-CN" sz="2400" dirty="0">
                <a:latin typeface="Calibri" panose="020F0502020204030204" pitchFamily="34" charset="0"/>
                <a:ea typeface="宋体" panose="02010600030101010101" pitchFamily="2" charset="-122"/>
                <a:cs typeface="Calibri" panose="020F0502020204030204" pitchFamily="34" charset="0"/>
              </a:rPr>
              <a:t>2. Academia, </a:t>
            </a:r>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as </a:t>
            </a:r>
            <a:r>
              <a:rPr lang="en-US" altLang="zh-CN" sz="2400" dirty="0">
                <a:latin typeface="Calibri" panose="020F0502020204030204" pitchFamily="34" charset="0"/>
                <a:ea typeface="宋体" panose="02010600030101010101" pitchFamily="2" charset="-122"/>
                <a:cs typeface="Calibri" panose="020F0502020204030204" pitchFamily="34" charset="0"/>
              </a:rPr>
              <a:t>they say, never lets you go free. </a:t>
            </a:r>
          </a:p>
          <a:p>
            <a:pPr>
              <a:lnSpc>
                <a:spcPct val="150000"/>
              </a:lnSpc>
            </a:pPr>
            <a:r>
              <a:rPr lang="en-US" altLang="zh-CN" sz="2400" dirty="0">
                <a:latin typeface="Calibri" panose="020F0502020204030204" pitchFamily="34" charset="0"/>
                <a:ea typeface="宋体" panose="02010600030101010101" pitchFamily="2" charset="-122"/>
                <a:cs typeface="Calibri" panose="020F0502020204030204" pitchFamily="34" charset="0"/>
              </a:rPr>
              <a:t>3. You can still be </a:t>
            </a:r>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as</a:t>
            </a:r>
            <a:r>
              <a:rPr lang="en-US" altLang="zh-CN" sz="2400" dirty="0">
                <a:latin typeface="Calibri" panose="020F0502020204030204" pitchFamily="34" charset="0"/>
                <a:ea typeface="宋体" panose="02010600030101010101" pitchFamily="2" charset="-122"/>
                <a:cs typeface="Calibri" panose="020F0502020204030204" pitchFamily="34" charset="0"/>
              </a:rPr>
              <a:t> good a programmer </a:t>
            </a:r>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as</a:t>
            </a:r>
            <a:r>
              <a:rPr lang="en-US" altLang="zh-CN" sz="2400" dirty="0">
                <a:latin typeface="Calibri" panose="020F0502020204030204" pitchFamily="34" charset="0"/>
                <a:ea typeface="宋体" panose="02010600030101010101" pitchFamily="2" charset="-122"/>
                <a:cs typeface="Calibri" panose="020F0502020204030204" pitchFamily="34" charset="0"/>
              </a:rPr>
              <a:t> the JEE Advanced topper who majors Computer Science and has the option to take courses outside of your major. </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5384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695960" y="1616075"/>
            <a:ext cx="10636250" cy="829945"/>
          </a:xfrm>
          <a:prstGeom prst="rect">
            <a:avLst/>
          </a:prstGeom>
          <a:noFill/>
        </p:spPr>
        <p:txBody>
          <a:bodyPr wrap="square">
            <a:spAutoFit/>
          </a:bodyPr>
          <a:lstStyle/>
          <a:p>
            <a:pPr algn="ctr"/>
            <a:r>
              <a:rPr lang="en-US" altLang="zh-CN" sz="2400" b="1" dirty="0">
                <a:solidFill>
                  <a:srgbClr val="00B050"/>
                </a:solidFill>
                <a:latin typeface="Calibri" panose="020F0502020204030204" pitchFamily="34" charset="0"/>
                <a:cs typeface="Calibri" panose="020F0502020204030204" pitchFamily="34" charset="0"/>
              </a:rPr>
              <a:t>as</a:t>
            </a:r>
          </a:p>
          <a:p>
            <a:r>
              <a:rPr lang="en-US" altLang="zh-CN" sz="2400" i="1" dirty="0">
                <a:solidFill>
                  <a:srgbClr val="0070C0"/>
                </a:solidFill>
                <a:latin typeface="Calibri" panose="020F0502020204030204" pitchFamily="34" charset="0"/>
                <a:cs typeface="Calibri" panose="020F0502020204030204" pitchFamily="34" charset="0"/>
              </a:rPr>
              <a:t>Match the word “as” in bold red with their meanings and functions.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graphicFrame>
        <p:nvGraphicFramePr>
          <p:cNvPr id="4" name="表格 3"/>
          <p:cNvGraphicFramePr>
            <a:graphicFrameLocks noGrp="1"/>
          </p:cNvGraphicFramePr>
          <p:nvPr>
            <p:custDataLst>
              <p:tags r:id="rId1"/>
            </p:custDataLst>
          </p:nvPr>
        </p:nvGraphicFramePr>
        <p:xfrm>
          <a:off x="637209" y="2548772"/>
          <a:ext cx="11038399" cy="3852028"/>
        </p:xfrm>
        <a:graphic>
          <a:graphicData uri="http://schemas.openxmlformats.org/drawingml/2006/table">
            <a:tbl>
              <a:tblPr>
                <a:tableStyleId>{5C22544A-7EE6-4342-B048-85BDC9FD1C3A}</a:tableStyleId>
              </a:tblPr>
              <a:tblGrid>
                <a:gridCol w="4578985">
                  <a:extLst>
                    <a:ext uri="{9D8B030D-6E8A-4147-A177-3AD203B41FA5}">
                      <a16:colId xmlns:a16="http://schemas.microsoft.com/office/drawing/2014/main" val="20000"/>
                    </a:ext>
                  </a:extLst>
                </a:gridCol>
                <a:gridCol w="2051685">
                  <a:extLst>
                    <a:ext uri="{9D8B030D-6E8A-4147-A177-3AD203B41FA5}">
                      <a16:colId xmlns:a16="http://schemas.microsoft.com/office/drawing/2014/main" val="20001"/>
                    </a:ext>
                  </a:extLst>
                </a:gridCol>
                <a:gridCol w="4407729">
                  <a:extLst>
                    <a:ext uri="{9D8B030D-6E8A-4147-A177-3AD203B41FA5}">
                      <a16:colId xmlns:a16="http://schemas.microsoft.com/office/drawing/2014/main" val="20002"/>
                    </a:ext>
                  </a:extLst>
                </a:gridCol>
              </a:tblGrid>
              <a:tr h="1146175">
                <a:tc>
                  <a:txBody>
                    <a:bodyPr/>
                    <a:lstStyle/>
                    <a:p>
                      <a:pPr fontAlgn="auto">
                        <a:lnSpc>
                          <a:spcPct val="100000"/>
                        </a:lnSpc>
                      </a:pPr>
                      <a:r>
                        <a:rPr lang="en-US" sz="2200" dirty="0">
                          <a:effectLst/>
                          <a:latin typeface="+mn-lt"/>
                        </a:rPr>
                        <a:t>1. You meet different people, you interact with them, you learn about their cultures and grow</a:t>
                      </a:r>
                      <a:r>
                        <a:rPr lang="en-US" sz="2200" dirty="0">
                          <a:solidFill>
                            <a:srgbClr val="FF0000"/>
                          </a:solidFill>
                          <a:effectLst/>
                          <a:latin typeface="+mn-lt"/>
                        </a:rPr>
                        <a:t> </a:t>
                      </a:r>
                      <a:r>
                        <a:rPr lang="en-US" sz="2200" b="1" dirty="0">
                          <a:solidFill>
                            <a:srgbClr val="FF0000"/>
                          </a:solidFill>
                          <a:effectLst/>
                          <a:latin typeface="+mn-lt"/>
                        </a:rPr>
                        <a:t>as</a:t>
                      </a:r>
                      <a:r>
                        <a:rPr lang="en-US" sz="2200" dirty="0">
                          <a:solidFill>
                            <a:srgbClr val="FF0000"/>
                          </a:solidFill>
                          <a:effectLst/>
                          <a:latin typeface="+mn-lt"/>
                        </a:rPr>
                        <a:t> </a:t>
                      </a:r>
                      <a:r>
                        <a:rPr lang="en-US" sz="2200" dirty="0">
                          <a:effectLst/>
                          <a:latin typeface="+mn-lt"/>
                        </a:rPr>
                        <a:t>a person.</a:t>
                      </a:r>
                      <a:endParaRPr lang="zh-CN" sz="2200" dirty="0">
                        <a:effectLst/>
                        <a:latin typeface="+mn-lt"/>
                        <a:ea typeface="等线" panose="02010600030101010101" pitchFamily="2" charset="-122"/>
                      </a:endParaRPr>
                    </a:p>
                  </a:txBody>
                  <a:tcPr marL="51665" marR="51665" marT="0" marB="0"/>
                </a:tc>
                <a:tc>
                  <a:txBody>
                    <a:bodyPr/>
                    <a:lstStyle/>
                    <a:p>
                      <a:pPr fontAlgn="auto">
                        <a:lnSpc>
                          <a:spcPct val="100000"/>
                        </a:lnSpc>
                      </a:pPr>
                      <a:r>
                        <a:rPr lang="en-US" sz="2200" dirty="0">
                          <a:effectLst/>
                          <a:latin typeface="+mn-lt"/>
                        </a:rPr>
                        <a:t> </a:t>
                      </a:r>
                      <a:endParaRPr lang="zh-CN" sz="2200" dirty="0">
                        <a:effectLst/>
                        <a:latin typeface="+mn-lt"/>
                        <a:ea typeface="等线" panose="02010600030101010101" pitchFamily="2" charset="-122"/>
                      </a:endParaRPr>
                    </a:p>
                  </a:txBody>
                  <a:tcPr marL="51665" marR="51665" marT="0" marB="0"/>
                </a:tc>
                <a:tc>
                  <a:txBody>
                    <a:bodyPr/>
                    <a:lstStyle/>
                    <a:p>
                      <a:pPr fontAlgn="auto">
                        <a:lnSpc>
                          <a:spcPct val="100000"/>
                        </a:lnSpc>
                      </a:pPr>
                      <a:r>
                        <a:rPr lang="en-US" sz="2200" dirty="0">
                          <a:effectLst/>
                          <a:latin typeface="+mn-lt"/>
                        </a:rPr>
                        <a:t>a. in the structure “as…as…”, which is used to show a comparison</a:t>
                      </a:r>
                      <a:endParaRPr lang="zh-CN" sz="2200" dirty="0">
                        <a:effectLst/>
                        <a:latin typeface="+mn-lt"/>
                        <a:ea typeface="等线" panose="02010600030101010101" pitchFamily="2" charset="-122"/>
                      </a:endParaRPr>
                    </a:p>
                  </a:txBody>
                  <a:tcPr marL="51665" marR="51665" marT="0" marB="0"/>
                </a:tc>
                <a:extLst>
                  <a:ext uri="{0D108BD9-81ED-4DB2-BD59-A6C34878D82A}">
                    <a16:rowId xmlns:a16="http://schemas.microsoft.com/office/drawing/2014/main" val="10000"/>
                  </a:ext>
                </a:extLst>
              </a:tr>
              <a:tr h="1694933">
                <a:tc>
                  <a:txBody>
                    <a:bodyPr/>
                    <a:lstStyle/>
                    <a:p>
                      <a:pPr fontAlgn="auto">
                        <a:lnSpc>
                          <a:spcPct val="100000"/>
                        </a:lnSpc>
                      </a:pPr>
                      <a:r>
                        <a:rPr lang="en-US" sz="2200" dirty="0">
                          <a:effectLst/>
                          <a:latin typeface="+mn-lt"/>
                        </a:rPr>
                        <a:t>2. You can still be </a:t>
                      </a:r>
                      <a:r>
                        <a:rPr lang="en-US" sz="2200" b="1" dirty="0">
                          <a:solidFill>
                            <a:srgbClr val="FF0000"/>
                          </a:solidFill>
                          <a:effectLst/>
                          <a:latin typeface="+mn-lt"/>
                        </a:rPr>
                        <a:t>as</a:t>
                      </a:r>
                      <a:r>
                        <a:rPr lang="en-US" sz="2200" dirty="0">
                          <a:effectLst/>
                          <a:latin typeface="+mn-lt"/>
                        </a:rPr>
                        <a:t> good a programmer </a:t>
                      </a:r>
                      <a:r>
                        <a:rPr lang="en-US" sz="2200" b="1" dirty="0">
                          <a:solidFill>
                            <a:srgbClr val="FF0000"/>
                          </a:solidFill>
                          <a:effectLst/>
                          <a:latin typeface="+mn-lt"/>
                        </a:rPr>
                        <a:t>as</a:t>
                      </a:r>
                      <a:r>
                        <a:rPr lang="en-US" sz="2200" dirty="0">
                          <a:effectLst/>
                          <a:latin typeface="+mn-lt"/>
                        </a:rPr>
                        <a:t> the JEE Advanced topper who majors in Computer Science and has the option to take courses outside of your major.  </a:t>
                      </a:r>
                      <a:endParaRPr lang="zh-CN" sz="2200" dirty="0">
                        <a:effectLst/>
                        <a:latin typeface="+mn-lt"/>
                        <a:ea typeface="等线" panose="02010600030101010101" pitchFamily="2" charset="-122"/>
                      </a:endParaRPr>
                    </a:p>
                  </a:txBody>
                  <a:tcPr marL="51665" marR="51665" marT="0" marB="0"/>
                </a:tc>
                <a:tc>
                  <a:txBody>
                    <a:bodyPr/>
                    <a:lstStyle/>
                    <a:p>
                      <a:pPr fontAlgn="auto">
                        <a:lnSpc>
                          <a:spcPct val="100000"/>
                        </a:lnSpc>
                      </a:pPr>
                      <a:r>
                        <a:rPr lang="en-US" sz="2200" dirty="0">
                          <a:effectLst/>
                          <a:highlight>
                            <a:srgbClr val="00FF00"/>
                          </a:highlight>
                          <a:latin typeface="+mn-lt"/>
                        </a:rPr>
                        <a:t> </a:t>
                      </a:r>
                      <a:endParaRPr lang="zh-CN" sz="2200" dirty="0">
                        <a:effectLst/>
                        <a:latin typeface="+mn-lt"/>
                        <a:ea typeface="等线" panose="02010600030101010101" pitchFamily="2" charset="-122"/>
                      </a:endParaRPr>
                    </a:p>
                  </a:txBody>
                  <a:tcPr marL="51665" marR="51665" marT="0" marB="0"/>
                </a:tc>
                <a:tc>
                  <a:txBody>
                    <a:bodyPr/>
                    <a:lstStyle/>
                    <a:p>
                      <a:pPr fontAlgn="auto">
                        <a:lnSpc>
                          <a:spcPct val="100000"/>
                        </a:lnSpc>
                      </a:pPr>
                      <a:r>
                        <a:rPr lang="en-US" sz="2200" dirty="0">
                          <a:effectLst/>
                          <a:latin typeface="+mn-lt"/>
                        </a:rPr>
                        <a:t> </a:t>
                      </a:r>
                      <a:endParaRPr lang="zh-CN" sz="2200" dirty="0">
                        <a:effectLst/>
                        <a:latin typeface="+mn-lt"/>
                      </a:endParaRPr>
                    </a:p>
                    <a:p>
                      <a:pPr fontAlgn="auto">
                        <a:lnSpc>
                          <a:spcPct val="100000"/>
                        </a:lnSpc>
                      </a:pPr>
                      <a:r>
                        <a:rPr lang="en-US" sz="2200" dirty="0">
                          <a:effectLst/>
                          <a:latin typeface="+mn-lt"/>
                        </a:rPr>
                        <a:t>b. a preposition </a:t>
                      </a:r>
                      <a:r>
                        <a:rPr lang="en-US" sz="2200" dirty="0">
                          <a:effectLst/>
                          <a:latin typeface="微软雅黑" panose="020B0503020204020204" charset="-122"/>
                          <a:ea typeface="微软雅黑" panose="020B0503020204020204" charset="-122"/>
                          <a:cs typeface="微软雅黑" panose="020B0503020204020204" charset="-122"/>
                        </a:rPr>
                        <a:t>(</a:t>
                      </a:r>
                      <a:r>
                        <a:rPr lang="zh-CN" sz="2200" dirty="0">
                          <a:effectLst/>
                          <a:latin typeface="微软雅黑" panose="020B0503020204020204" charset="-122"/>
                          <a:ea typeface="微软雅黑" panose="020B0503020204020204" charset="-122"/>
                          <a:cs typeface="微软雅黑" panose="020B0503020204020204" charset="-122"/>
                        </a:rPr>
                        <a:t>介词</a:t>
                      </a:r>
                      <a:r>
                        <a:rPr lang="en-US" sz="2200" dirty="0">
                          <a:effectLst/>
                          <a:latin typeface="微软雅黑" panose="020B0503020204020204" charset="-122"/>
                          <a:ea typeface="微软雅黑" panose="020B0503020204020204" charset="-122"/>
                          <a:cs typeface="微软雅黑" panose="020B0503020204020204" charset="-122"/>
                        </a:rPr>
                        <a:t>)</a:t>
                      </a:r>
                      <a:r>
                        <a:rPr lang="en-US" sz="2200" dirty="0">
                          <a:effectLst/>
                          <a:latin typeface="+mn-lt"/>
                        </a:rPr>
                        <a:t>, which is usually followed by a noun phrase, and can be translated as </a:t>
                      </a:r>
                      <a:r>
                        <a:rPr lang="en-US" sz="2200" dirty="0">
                          <a:effectLst/>
                          <a:latin typeface="微软雅黑" panose="020B0503020204020204" charset="-122"/>
                          <a:ea typeface="微软雅黑" panose="020B0503020204020204" charset="-122"/>
                          <a:cs typeface="微软雅黑" panose="020B0503020204020204" charset="-122"/>
                        </a:rPr>
                        <a:t>“</a:t>
                      </a:r>
                      <a:r>
                        <a:rPr lang="zh-CN" sz="2200" dirty="0">
                          <a:effectLst/>
                          <a:latin typeface="微软雅黑" panose="020B0503020204020204" charset="-122"/>
                          <a:ea typeface="微软雅黑" panose="020B0503020204020204" charset="-122"/>
                          <a:cs typeface="微软雅黑" panose="020B0503020204020204" charset="-122"/>
                        </a:rPr>
                        <a:t>作为</a:t>
                      </a:r>
                      <a:r>
                        <a:rPr lang="en-US" sz="2200" dirty="0">
                          <a:effectLst/>
                          <a:latin typeface="微软雅黑" panose="020B0503020204020204" charset="-122"/>
                          <a:ea typeface="微软雅黑" panose="020B0503020204020204" charset="-122"/>
                          <a:cs typeface="微软雅黑" panose="020B0503020204020204" charset="-122"/>
                        </a:rPr>
                        <a:t>”</a:t>
                      </a:r>
                      <a:endParaRPr lang="zh-CN" sz="2200" dirty="0">
                        <a:effectLst/>
                        <a:latin typeface="微软雅黑" panose="020B0503020204020204" charset="-122"/>
                        <a:ea typeface="微软雅黑" panose="020B0503020204020204" charset="-122"/>
                        <a:cs typeface="微软雅黑" panose="020B0503020204020204" charset="-122"/>
                      </a:endParaRPr>
                    </a:p>
                  </a:txBody>
                  <a:tcPr marL="51665" marR="51665" marT="0" marB="0"/>
                </a:tc>
                <a:extLst>
                  <a:ext uri="{0D108BD9-81ED-4DB2-BD59-A6C34878D82A}">
                    <a16:rowId xmlns:a16="http://schemas.microsoft.com/office/drawing/2014/main" val="10001"/>
                  </a:ext>
                </a:extLst>
              </a:tr>
              <a:tr h="990600">
                <a:tc>
                  <a:txBody>
                    <a:bodyPr/>
                    <a:lstStyle/>
                    <a:p>
                      <a:pPr fontAlgn="auto">
                        <a:lnSpc>
                          <a:spcPct val="100000"/>
                        </a:lnSpc>
                      </a:pPr>
                      <a:r>
                        <a:rPr lang="en-US" sz="2200" dirty="0">
                          <a:effectLst/>
                          <a:latin typeface="+mn-lt"/>
                        </a:rPr>
                        <a:t>3. Academia, </a:t>
                      </a:r>
                      <a:r>
                        <a:rPr lang="en-US" sz="2200" b="1" dirty="0">
                          <a:solidFill>
                            <a:srgbClr val="FF0000"/>
                          </a:solidFill>
                          <a:effectLst/>
                          <a:latin typeface="+mn-lt"/>
                        </a:rPr>
                        <a:t>as</a:t>
                      </a:r>
                      <a:r>
                        <a:rPr lang="en-US" sz="2200" dirty="0">
                          <a:effectLst/>
                          <a:latin typeface="+mn-lt"/>
                        </a:rPr>
                        <a:t> they say, never lets you go free.</a:t>
                      </a:r>
                      <a:endParaRPr lang="zh-CN" sz="2200" dirty="0">
                        <a:effectLst/>
                        <a:latin typeface="+mn-lt"/>
                      </a:endParaRPr>
                    </a:p>
                    <a:p>
                      <a:pPr>
                        <a:lnSpc>
                          <a:spcPct val="106000"/>
                        </a:lnSpc>
                      </a:pPr>
                      <a:endParaRPr lang="zh-CN" sz="2200" dirty="0">
                        <a:effectLst/>
                        <a:latin typeface="+mn-lt"/>
                        <a:ea typeface="等线" panose="02010600030101010101" pitchFamily="2" charset="-122"/>
                      </a:endParaRPr>
                    </a:p>
                  </a:txBody>
                  <a:tcPr marL="51665" marR="51665" marT="0" marB="0"/>
                </a:tc>
                <a:tc>
                  <a:txBody>
                    <a:bodyPr/>
                    <a:lstStyle/>
                    <a:p>
                      <a:pPr fontAlgn="auto">
                        <a:lnSpc>
                          <a:spcPct val="100000"/>
                        </a:lnSpc>
                      </a:pPr>
                      <a:r>
                        <a:rPr lang="en-US" sz="2200" dirty="0">
                          <a:effectLst/>
                          <a:latin typeface="+mn-lt"/>
                        </a:rPr>
                        <a:t> </a:t>
                      </a:r>
                      <a:endParaRPr lang="zh-CN" sz="2200" dirty="0">
                        <a:effectLst/>
                        <a:latin typeface="+mn-lt"/>
                        <a:ea typeface="等线" panose="02010600030101010101" pitchFamily="2" charset="-122"/>
                      </a:endParaRPr>
                    </a:p>
                  </a:txBody>
                  <a:tcPr marL="51665" marR="51665" marT="0" marB="0"/>
                </a:tc>
                <a:tc>
                  <a:txBody>
                    <a:bodyPr/>
                    <a:lstStyle/>
                    <a:p>
                      <a:pPr fontAlgn="auto">
                        <a:lnSpc>
                          <a:spcPct val="100000"/>
                        </a:lnSpc>
                      </a:pPr>
                      <a:r>
                        <a:rPr lang="en-US" sz="2200" dirty="0">
                          <a:effectLst/>
                          <a:latin typeface="+mn-lt"/>
                        </a:rPr>
                        <a:t>c. a conjunction </a:t>
                      </a:r>
                      <a:r>
                        <a:rPr lang="en-US" sz="2200" dirty="0">
                          <a:effectLst/>
                          <a:latin typeface="微软雅黑" panose="020B0503020204020204" charset="-122"/>
                          <a:ea typeface="微软雅黑" panose="020B0503020204020204" charset="-122"/>
                          <a:cs typeface="微软雅黑" panose="020B0503020204020204" charset="-122"/>
                        </a:rPr>
                        <a:t>(</a:t>
                      </a:r>
                      <a:r>
                        <a:rPr lang="zh-CN" sz="2200" dirty="0">
                          <a:effectLst/>
                          <a:latin typeface="微软雅黑" panose="020B0503020204020204" charset="-122"/>
                          <a:ea typeface="微软雅黑" panose="020B0503020204020204" charset="-122"/>
                          <a:cs typeface="微软雅黑" panose="020B0503020204020204" charset="-122"/>
                        </a:rPr>
                        <a:t>连词</a:t>
                      </a:r>
                      <a:r>
                        <a:rPr lang="en-US" sz="2200" dirty="0">
                          <a:effectLst/>
                          <a:latin typeface="微软雅黑" panose="020B0503020204020204" charset="-122"/>
                          <a:ea typeface="微软雅黑" panose="020B0503020204020204" charset="-122"/>
                          <a:cs typeface="微软雅黑" panose="020B0503020204020204" charset="-122"/>
                        </a:rPr>
                        <a:t>)</a:t>
                      </a:r>
                      <a:r>
                        <a:rPr lang="en-US" sz="2200" dirty="0">
                          <a:effectLst/>
                          <a:latin typeface="+mn-lt"/>
                        </a:rPr>
                        <a:t>, which is usually followed by a clause, and can be translated as </a:t>
                      </a:r>
                      <a:r>
                        <a:rPr lang="en-US" sz="2200" dirty="0">
                          <a:effectLst/>
                          <a:latin typeface="微软雅黑" panose="020B0503020204020204" charset="-122"/>
                          <a:ea typeface="微软雅黑" panose="020B0503020204020204" charset="-122"/>
                          <a:cs typeface="微软雅黑" panose="020B0503020204020204" charset="-122"/>
                        </a:rPr>
                        <a:t>“</a:t>
                      </a:r>
                      <a:r>
                        <a:rPr lang="zh-CN" sz="2200" dirty="0">
                          <a:effectLst/>
                          <a:latin typeface="微软雅黑" panose="020B0503020204020204" charset="-122"/>
                          <a:ea typeface="微软雅黑" panose="020B0503020204020204" charset="-122"/>
                          <a:cs typeface="微软雅黑" panose="020B0503020204020204" charset="-122"/>
                        </a:rPr>
                        <a:t>正如</a:t>
                      </a:r>
                      <a:r>
                        <a:rPr lang="en-US" sz="2200" dirty="0">
                          <a:effectLst/>
                          <a:latin typeface="微软雅黑" panose="020B0503020204020204" charset="-122"/>
                          <a:ea typeface="微软雅黑" panose="020B0503020204020204" charset="-122"/>
                          <a:cs typeface="微软雅黑" panose="020B0503020204020204" charset="-122"/>
                        </a:rPr>
                        <a:t>”</a:t>
                      </a:r>
                      <a:endParaRPr lang="zh-CN" sz="2200" dirty="0">
                        <a:effectLst/>
                        <a:latin typeface="微软雅黑" panose="020B0503020204020204" charset="-122"/>
                        <a:ea typeface="微软雅黑" panose="020B0503020204020204" charset="-122"/>
                        <a:cs typeface="微软雅黑" panose="020B0503020204020204" charset="-122"/>
                      </a:endParaRPr>
                    </a:p>
                  </a:txBody>
                  <a:tcPr marL="51665" marR="51665" marT="0" marB="0"/>
                </a:tc>
                <a:extLst>
                  <a:ext uri="{0D108BD9-81ED-4DB2-BD59-A6C34878D82A}">
                    <a16:rowId xmlns:a16="http://schemas.microsoft.com/office/drawing/2014/main" val="10002"/>
                  </a:ext>
                </a:extLst>
              </a:tr>
            </a:tbl>
          </a:graphicData>
        </a:graphic>
      </p:graphicFrame>
      <p:cxnSp>
        <p:nvCxnSpPr>
          <p:cNvPr id="21" name="直接连接符 20"/>
          <p:cNvCxnSpPr/>
          <p:nvPr/>
        </p:nvCxnSpPr>
        <p:spPr>
          <a:xfrm flipV="1">
            <a:off x="5257800" y="2905125"/>
            <a:ext cx="1955800" cy="1609725"/>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cxnSp>
        <p:nvCxnSpPr>
          <p:cNvPr id="17" name="直接连接符 16"/>
          <p:cNvCxnSpPr/>
          <p:nvPr/>
        </p:nvCxnSpPr>
        <p:spPr>
          <a:xfrm>
            <a:off x="5313045" y="2940685"/>
            <a:ext cx="1935480" cy="1602740"/>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cxnSp>
        <p:nvCxnSpPr>
          <p:cNvPr id="19" name="直接连接符 18"/>
          <p:cNvCxnSpPr/>
          <p:nvPr/>
        </p:nvCxnSpPr>
        <p:spPr>
          <a:xfrm>
            <a:off x="5313045" y="5971540"/>
            <a:ext cx="1862455" cy="635"/>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grpSp>
        <p:nvGrpSpPr>
          <p:cNvPr id="20" name="组合 19"/>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
                                          </p:val>
                                        </p:tav>
                                        <p:tav tm="100000">
                                          <p:val>
                                            <p:strVal val="#ppt_w"/>
                                          </p:val>
                                        </p:tav>
                                      </p:tavLst>
                                    </p:anim>
                                    <p:anim calcmode="lin" valueType="num">
                                      <p:cBhvr>
                                        <p:cTn id="15" dur="500" fill="hold"/>
                                        <p:tgtEl>
                                          <p:spTgt spid="17"/>
                                        </p:tgtEl>
                                        <p:attrNameLst>
                                          <p:attrName>ppt_h</p:attrName>
                                        </p:attrNameLst>
                                      </p:cBhvr>
                                      <p:tavLst>
                                        <p:tav tm="0">
                                          <p:val>
                                            <p:fltVal val="0"/>
                                          </p:val>
                                        </p:tav>
                                        <p:tav tm="100000">
                                          <p:val>
                                            <p:strVal val="#ppt_h"/>
                                          </p:val>
                                        </p:tav>
                                      </p:tavLst>
                                    </p:anim>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44315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721360" y="1475105"/>
            <a:ext cx="10708640" cy="829945"/>
          </a:xfrm>
          <a:prstGeom prst="rect">
            <a:avLst/>
          </a:prstGeom>
          <a:noFill/>
        </p:spPr>
        <p:txBody>
          <a:bodyPr wrap="square">
            <a:spAutoFit/>
          </a:bodyPr>
          <a:lstStyle/>
          <a:p>
            <a:pPr algn="ctr"/>
            <a:r>
              <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as </a:t>
            </a:r>
          </a:p>
          <a:p>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Complete the following sentences by choosing the phrases from the bank</a:t>
            </a:r>
            <a:r>
              <a:rPr lang="en-US" altLang="zh-CN" sz="1800" i="1" dirty="0">
                <a:solidFill>
                  <a:srgbClr val="0070C0"/>
                </a:solidFill>
                <a:effectLst/>
                <a:latin typeface="Times New Roman" panose="02020603050405020304" pitchFamily="18" charset="0"/>
                <a:ea typeface="宋体" panose="02010600030101010101" pitchFamily="2" charset="-122"/>
              </a:rPr>
              <a:t>.</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525145" y="2479675"/>
            <a:ext cx="3261360" cy="3680460"/>
          </a:xfrm>
          <a:prstGeom prst="rect">
            <a:avLst/>
          </a:prstGeom>
        </p:spPr>
      </p:pic>
      <p:sp>
        <p:nvSpPr>
          <p:cNvPr id="12" name="文本框 11"/>
          <p:cNvSpPr txBox="1"/>
          <p:nvPr/>
        </p:nvSpPr>
        <p:spPr>
          <a:xfrm>
            <a:off x="3865880" y="2187575"/>
            <a:ext cx="8116570" cy="4297680"/>
          </a:xfrm>
          <a:prstGeom prst="rect">
            <a:avLst/>
          </a:prstGeom>
          <a:noFill/>
        </p:spPr>
        <p:txBody>
          <a:bodyPr wrap="square">
            <a:spAutoFit/>
          </a:bodyPr>
          <a:lstStyle/>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1. I never went through a final exam that was ____________  that  one.</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2. He has worked </a:t>
            </a:r>
            <a:r>
              <a:rPr lang="en-US" altLang="zh-CN" sz="2400" u="sng"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in the US, Sudan and Saudi</a:t>
            </a:r>
          </a:p>
          <a:p>
            <a:pPr>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Arabia.</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3. Some of the doctors are paid almost </a:t>
            </a:r>
            <a:r>
              <a:rPr lang="en-US" altLang="zh-CN" sz="2400" u="sng"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the</a:t>
            </a:r>
          </a:p>
          <a:p>
            <a:pPr>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nurses.</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4. We were sitting, </a:t>
            </a:r>
            <a:r>
              <a:rPr lang="en-US" altLang="zh-CN" sz="2400" u="sng"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in a riverside restaurant.</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5. She loved singing </a:t>
            </a:r>
            <a:r>
              <a:rPr lang="en-US" altLang="zh-CN" sz="2400" u="sng"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and started vocal training at  12.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6. </a:t>
            </a:r>
            <a:r>
              <a:rPr lang="en-US" altLang="zh-CN" sz="2400" u="sng"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your request will be</a:t>
            </a: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    considered at the next meeting.</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p:txBody>
      </p:sp>
      <p:sp>
        <p:nvSpPr>
          <p:cNvPr id="13" name="文本框 12"/>
          <p:cNvSpPr txBox="1"/>
          <p:nvPr/>
        </p:nvSpPr>
        <p:spPr>
          <a:xfrm>
            <a:off x="8669821" y="3812999"/>
            <a:ext cx="2337371" cy="461665"/>
          </a:xfrm>
          <a:prstGeom prst="rect">
            <a:avLst/>
          </a:prstGeom>
          <a:noFill/>
        </p:spPr>
        <p:txBody>
          <a:bodyPr wrap="none" rtlCol="0">
            <a:spAutoFit/>
          </a:bodyPr>
          <a:lstStyle/>
          <a:p>
            <a:r>
              <a:rPr lang="en-US" altLang="zh-CN" sz="2400" dirty="0">
                <a:solidFill>
                  <a:srgbClr val="C00000"/>
                </a:solidFill>
              </a:rPr>
              <a:t>twice as much as</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4" name="文本框 13"/>
          <p:cNvSpPr txBox="1"/>
          <p:nvPr/>
        </p:nvSpPr>
        <p:spPr>
          <a:xfrm>
            <a:off x="9623776" y="2187517"/>
            <a:ext cx="1880836"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as difficult as </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8" name="文本框 17"/>
          <p:cNvSpPr txBox="1"/>
          <p:nvPr/>
        </p:nvSpPr>
        <p:spPr>
          <a:xfrm>
            <a:off x="6055828" y="3004127"/>
            <a:ext cx="1856919" cy="461665"/>
          </a:xfrm>
          <a:prstGeom prst="rect">
            <a:avLst/>
          </a:prstGeom>
          <a:noFill/>
        </p:spPr>
        <p:txBody>
          <a:bodyPr wrap="none" rtlCol="0">
            <a:spAutoFit/>
          </a:bodyPr>
          <a:lstStyle/>
          <a:p>
            <a:r>
              <a:rPr lang="en-US" altLang="zh-CN" sz="2400" dirty="0">
                <a:solidFill>
                  <a:srgbClr val="C00000"/>
                </a:solidFill>
              </a:rPr>
              <a:t>as a diplomat</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0" name="文本框 19"/>
          <p:cNvSpPr txBox="1"/>
          <p:nvPr/>
        </p:nvSpPr>
        <p:spPr>
          <a:xfrm>
            <a:off x="6252696" y="4666368"/>
            <a:ext cx="1992020" cy="461665"/>
          </a:xfrm>
          <a:prstGeom prst="rect">
            <a:avLst/>
          </a:prstGeom>
          <a:noFill/>
        </p:spPr>
        <p:txBody>
          <a:bodyPr wrap="none" rtlCol="0">
            <a:spAutoFit/>
          </a:bodyPr>
          <a:lstStyle/>
          <a:p>
            <a:r>
              <a:rPr lang="en-US" altLang="zh-CN" sz="2400" dirty="0">
                <a:solidFill>
                  <a:srgbClr val="C00000"/>
                </a:solidFill>
              </a:rPr>
              <a:t>as I remember</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2" name="文本框 21"/>
          <p:cNvSpPr txBox="1"/>
          <p:nvPr/>
        </p:nvSpPr>
        <p:spPr>
          <a:xfrm>
            <a:off x="6424974" y="5128033"/>
            <a:ext cx="1332416" cy="461665"/>
          </a:xfrm>
          <a:prstGeom prst="rect">
            <a:avLst/>
          </a:prstGeom>
          <a:noFill/>
        </p:spPr>
        <p:txBody>
          <a:bodyPr wrap="none" rtlCol="0">
            <a:spAutoFit/>
          </a:bodyPr>
          <a:lstStyle/>
          <a:p>
            <a:r>
              <a:rPr lang="en-US" altLang="zh-CN" sz="2400" dirty="0">
                <a:solidFill>
                  <a:srgbClr val="C00000"/>
                </a:solidFill>
              </a:rPr>
              <a:t>as a child</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3" name="文本框 22"/>
          <p:cNvSpPr txBox="1"/>
          <p:nvPr/>
        </p:nvSpPr>
        <p:spPr>
          <a:xfrm>
            <a:off x="4254246" y="5522149"/>
            <a:ext cx="3658502" cy="461665"/>
          </a:xfrm>
          <a:prstGeom prst="rect">
            <a:avLst/>
          </a:prstGeom>
          <a:noFill/>
        </p:spPr>
        <p:txBody>
          <a:bodyPr wrap="none" rtlCol="0">
            <a:spAutoFit/>
          </a:bodyPr>
          <a:lstStyle/>
          <a:p>
            <a:r>
              <a:rPr lang="en-US" altLang="zh-CN" sz="2400" dirty="0">
                <a:solidFill>
                  <a:srgbClr val="C00000"/>
                </a:solidFill>
              </a:rPr>
              <a:t>As I explained on the phone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grpSp>
        <p:nvGrpSpPr>
          <p:cNvPr id="24" name="组合 23"/>
          <p:cNvGrpSpPr/>
          <p:nvPr/>
        </p:nvGrpSpPr>
        <p:grpSpPr>
          <a:xfrm>
            <a:off x="867550" y="283464"/>
            <a:ext cx="1179420" cy="1051559"/>
            <a:chOff x="1313" y="323"/>
            <a:chExt cx="2280" cy="2032"/>
          </a:xfrm>
        </p:grpSpPr>
        <p:grpSp>
          <p:nvGrpSpPr>
            <p:cNvPr id="25" name="组合 158"/>
            <p:cNvGrpSpPr/>
            <p:nvPr/>
          </p:nvGrpSpPr>
          <p:grpSpPr>
            <a:xfrm>
              <a:off x="1313" y="323"/>
              <a:ext cx="2280" cy="2032"/>
              <a:chOff x="3720691" y="2824413"/>
              <a:chExt cx="1341120" cy="1209172"/>
            </a:xfrm>
          </p:grpSpPr>
          <p:sp>
            <p:nvSpPr>
              <p:cNvPr id="2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9"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6"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8" grpId="0"/>
      <p:bldP spid="20" grpId="0"/>
      <p:bldP spid="22" grpId="0"/>
      <p:bldP spid="2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2">
            <a:clrChange>
              <a:clrFrom>
                <a:srgbClr val="FFFFFF"/>
              </a:clrFrom>
              <a:clrTo>
                <a:srgbClr val="FFFFFF">
                  <a:alpha val="0"/>
                </a:srgbClr>
              </a:clrTo>
            </a:clrChange>
          </a:blip>
          <a:stretch>
            <a:fillRect/>
          </a:stretch>
        </p:blipFill>
        <p:spPr>
          <a:xfrm>
            <a:off x="638175" y="3457575"/>
            <a:ext cx="10913110" cy="2595880"/>
          </a:xfrm>
          <a:prstGeom prst="rect">
            <a:avLst/>
          </a:prstGeom>
        </p:spPr>
      </p:pic>
      <p:sp>
        <p:nvSpPr>
          <p:cNvPr id="6" name="文本框 5"/>
          <p:cNvSpPr txBox="1"/>
          <p:nvPr/>
        </p:nvSpPr>
        <p:spPr>
          <a:xfrm>
            <a:off x="721359" y="163365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21360" y="1791335"/>
            <a:ext cx="11012805" cy="829945"/>
          </a:xfrm>
          <a:prstGeom prst="rect">
            <a:avLst/>
          </a:prstGeom>
          <a:noFill/>
        </p:spPr>
        <p:txBody>
          <a:bodyPr wrap="square">
            <a:spAutoFit/>
          </a:bodyPr>
          <a:lstStyle/>
          <a:p>
            <a:pPr algn="ctr"/>
            <a:r>
              <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as         </a:t>
            </a:r>
          </a:p>
          <a:p>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Study the following sentence, paying attention to the words in bold red.</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4" name="文本框 3"/>
          <p:cNvSpPr txBox="1"/>
          <p:nvPr/>
        </p:nvSpPr>
        <p:spPr>
          <a:xfrm>
            <a:off x="721133" y="2658205"/>
            <a:ext cx="11013361" cy="910377"/>
          </a:xfrm>
          <a:prstGeom prst="rect">
            <a:avLst/>
          </a:prstGeom>
          <a:noFill/>
        </p:spPr>
        <p:txBody>
          <a:bodyPr wrap="square">
            <a:spAutoFit/>
          </a:bodyPr>
          <a:lstStyle/>
          <a:p>
            <a:pPr>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rPr>
              <a:t>So, remember that there will be moments that carry a lot of sentimental value and you </a:t>
            </a:r>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can’t help but miss </a:t>
            </a:r>
            <a:r>
              <a:rPr lang="en-US" altLang="zh-CN" sz="2400" dirty="0">
                <a:latin typeface="Calibri" panose="020F0502020204030204" pitchFamily="34" charset="0"/>
                <a:ea typeface="宋体" panose="02010600030101010101" pitchFamily="2" charset="-122"/>
                <a:cs typeface="Calibri" panose="020F0502020204030204" pitchFamily="34" charset="0"/>
              </a:rPr>
              <a:t>them even years later.</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2"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3"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1" name="图片 20"/>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53205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721360" y="1532890"/>
            <a:ext cx="10709275" cy="932180"/>
          </a:xfrm>
          <a:prstGeom prst="rect">
            <a:avLst/>
          </a:prstGeom>
          <a:noFill/>
        </p:spPr>
        <p:txBody>
          <a:bodyPr wrap="square" anchor="t">
            <a:spAutoFit/>
          </a:bodyPr>
          <a:lstStyle/>
          <a:p>
            <a:pPr algn="ctr" defTabSz="914400">
              <a:lnSpc>
                <a:spcPct val="114000"/>
              </a:lnSpc>
            </a:pPr>
            <a:r>
              <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sym typeface="+mn-ea"/>
              </a:rPr>
              <a:t>can’t help but do </a:t>
            </a:r>
            <a:r>
              <a:rPr lang="en-US" altLang="zh-CN" sz="2400" b="1" dirty="0" err="1">
                <a:solidFill>
                  <a:srgbClr val="00B050"/>
                </a:solidFill>
                <a:effectLst/>
                <a:latin typeface="Calibri" panose="020F0502020204030204" pitchFamily="34" charset="0"/>
                <a:ea typeface="宋体" panose="02010600030101010101" pitchFamily="2" charset="-122"/>
                <a:cs typeface="Calibri" panose="020F0502020204030204" pitchFamily="34" charset="0"/>
                <a:sym typeface="+mn-ea"/>
              </a:rPr>
              <a:t>sth</a:t>
            </a:r>
            <a:r>
              <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sym typeface="+mn-ea"/>
              </a:rPr>
              <a:t>.</a:t>
            </a:r>
            <a:endPar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endParaRPr>
          </a:p>
          <a:p>
            <a:pPr algn="just" defTabSz="914400">
              <a:lnSpc>
                <a:spcPct val="114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sym typeface="+mn-ea"/>
              </a:rPr>
              <a:t>Rewrite the following sentences using “can’t help but do </a:t>
            </a:r>
            <a:r>
              <a:rPr lang="en-US" altLang="zh-CN" sz="2400" i="1" dirty="0" err="1">
                <a:solidFill>
                  <a:srgbClr val="0070C0"/>
                </a:solidFill>
                <a:effectLst/>
                <a:latin typeface="Calibri" panose="020F0502020204030204" pitchFamily="34" charset="0"/>
                <a:ea typeface="宋体" panose="02010600030101010101" pitchFamily="2" charset="-122"/>
                <a:cs typeface="Calibri" panose="020F0502020204030204" pitchFamily="34" charset="0"/>
                <a:sym typeface="+mn-ea"/>
              </a:rPr>
              <a:t>sth</a:t>
            </a: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sym typeface="+mn-ea"/>
              </a:rPr>
              <a:t>.”</a:t>
            </a:r>
            <a:endParaRPr lang="zh-CN" altLang="en-US" sz="2400" dirty="0">
              <a:effectLst/>
              <a:latin typeface="Times New Roman" panose="02020603050405020304" pitchFamily="18" charset="0"/>
              <a:ea typeface="宋体" panose="02010600030101010101" pitchFamily="2" charset="-122"/>
            </a:endParaRPr>
          </a:p>
        </p:txBody>
      </p:sp>
      <p:sp>
        <p:nvSpPr>
          <p:cNvPr id="11" name="文本框 10"/>
          <p:cNvSpPr txBox="1"/>
          <p:nvPr/>
        </p:nvSpPr>
        <p:spPr>
          <a:xfrm>
            <a:off x="921385" y="2409190"/>
            <a:ext cx="8542655" cy="3165162"/>
          </a:xfrm>
          <a:prstGeom prst="rect">
            <a:avLst/>
          </a:prstGeom>
          <a:noFill/>
        </p:spPr>
        <p:txBody>
          <a:bodyPr wrap="square">
            <a:spAutoFit/>
          </a:bodyPr>
          <a:lstStyle/>
          <a:p>
            <a:pPr>
              <a:lnSpc>
                <a:spcPct val="120000"/>
              </a:lnSpc>
              <a:buAutoNum type="arabicPeriod"/>
            </a:pPr>
            <a:r>
              <a:rPr lang="en-US" altLang="zh-CN" sz="2400">
                <a:effectLst/>
                <a:latin typeface="Calibri" panose="020F0502020204030204" pitchFamily="34" charset="0"/>
                <a:ea typeface="宋体" panose="02010600030101010101" pitchFamily="2" charset="-122"/>
                <a:cs typeface="Calibri" panose="020F0502020204030204" pitchFamily="34" charset="0"/>
              </a:rPr>
              <a:t>   I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can't help feeling sorry for the poor man.</a:t>
            </a:r>
          </a:p>
          <a:p>
            <a:pPr>
              <a:lnSpc>
                <a:spcPct val="120000"/>
              </a:lnSpc>
            </a:pPr>
            <a:endParaRPr lang="en-US" altLang="zh-CN" sz="2400">
              <a:effectLst/>
              <a:latin typeface="Calibri" panose="020F0502020204030204" pitchFamily="34" charset="0"/>
              <a:ea typeface="等线" panose="02010600030101010101" pitchFamily="2" charset="-122"/>
              <a:cs typeface="Calibri" panose="020F0502020204030204" pitchFamily="34" charset="0"/>
            </a:endParaRPr>
          </a:p>
          <a:p>
            <a:pPr>
              <a:lnSpc>
                <a:spcPct val="120000"/>
              </a:lnSpc>
            </a:pPr>
            <a:r>
              <a:rPr lang="en-US" altLang="zh-CN" sz="2400">
                <a:effectLst/>
                <a:latin typeface="Calibri" panose="020F0502020204030204" pitchFamily="34" charset="0"/>
                <a:ea typeface="宋体" panose="02010600030101010101" pitchFamily="2" charset="-122"/>
                <a:cs typeface="Calibri" panose="020F0502020204030204" pitchFamily="34" charset="0"/>
              </a:rPr>
              <a:t>2</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I couldn't help thinking he was asking for trouble.</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nSpc>
                <a:spcPct val="120000"/>
              </a:lnSpc>
            </a:pPr>
            <a:endParaRPr lang="en-US" altLang="zh-CN" sz="2400" u="sng">
              <a:effectLst/>
              <a:latin typeface="Calibri" panose="020F0502020204030204" pitchFamily="34" charset="0"/>
              <a:ea typeface="宋体" panose="02010600030101010101" pitchFamily="2" charset="-122"/>
              <a:cs typeface="Calibri" panose="020F0502020204030204" pitchFamily="34" charset="0"/>
            </a:endParaRPr>
          </a:p>
          <a:p>
            <a:pPr>
              <a:lnSpc>
                <a:spcPct val="120000"/>
              </a:lnSpc>
            </a:pPr>
            <a:r>
              <a:rPr lang="en-US" altLang="zh-CN" sz="2400">
                <a:effectLst/>
                <a:latin typeface="Calibri" panose="020F0502020204030204" pitchFamily="34" charset="0"/>
                <a:ea typeface="宋体" panose="02010600030101010101" pitchFamily="2" charset="-122"/>
                <a:cs typeface="Calibri" panose="020F0502020204030204" pitchFamily="34" charset="0"/>
              </a:rPr>
              <a:t>3</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I could not help but think this is a very strange life.</a:t>
            </a:r>
          </a:p>
          <a:p>
            <a:pPr>
              <a:lnSpc>
                <a:spcPct val="120000"/>
              </a:lnSpc>
            </a:pPr>
            <a:endParaRPr lang="en-US" altLang="zh-CN" sz="2400">
              <a:effectLst/>
              <a:latin typeface="Calibri" panose="020F0502020204030204" pitchFamily="34" charset="0"/>
              <a:ea typeface="等线" panose="02010600030101010101" pitchFamily="2" charset="-122"/>
              <a:cs typeface="Calibri" panose="020F0502020204030204" pitchFamily="34" charset="0"/>
            </a:endParaRPr>
          </a:p>
          <a:p>
            <a:pPr>
              <a:lnSpc>
                <a:spcPct val="120000"/>
              </a:lnSpc>
            </a:pPr>
            <a:r>
              <a:rPr lang="en-US" altLang="zh-CN" sz="2400">
                <a:effectLst/>
                <a:latin typeface="Calibri" panose="020F0502020204030204" pitchFamily="34" charset="0"/>
                <a:ea typeface="宋体" panose="02010600030101010101" pitchFamily="2" charset="-122"/>
                <a:cs typeface="Calibri" panose="020F0502020204030204" pitchFamily="34" charset="0"/>
              </a:rPr>
              <a:t>4</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Lee could not help but agree with her.</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2" name="文本框 11"/>
          <p:cNvSpPr txBox="1"/>
          <p:nvPr/>
        </p:nvSpPr>
        <p:spPr>
          <a:xfrm>
            <a:off x="1359351" y="2871899"/>
            <a:ext cx="5566717"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I can't help but feel sorry for the poor man.</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3" name="文本框 12"/>
          <p:cNvSpPr txBox="1"/>
          <p:nvPr/>
        </p:nvSpPr>
        <p:spPr>
          <a:xfrm>
            <a:off x="1359351" y="3818329"/>
            <a:ext cx="8086061" cy="365934"/>
          </a:xfrm>
          <a:prstGeom prst="rect">
            <a:avLst/>
          </a:prstGeom>
          <a:noFill/>
        </p:spPr>
        <p:txBody>
          <a:bodyPr wrap="square" rtlCol="0">
            <a:spAutoFit/>
          </a:bodyPr>
          <a:lstStyle/>
          <a:p>
            <a:pPr>
              <a:lnSpc>
                <a:spcPts val="2000"/>
              </a:lnSpc>
            </a:pPr>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I couldn't help but think he was asking for trouble.</a:t>
            </a:r>
            <a:endParaRPr lang="zh-CN" altLang="zh-CN" sz="2400" dirty="0">
              <a:solidFill>
                <a:srgbClr val="C00000"/>
              </a:solidFill>
              <a:effectLst/>
              <a:latin typeface="Calibri" panose="020F0502020204030204" pitchFamily="34" charset="0"/>
              <a:ea typeface="等线" panose="02010600030101010101" pitchFamily="2" charset="-122"/>
              <a:cs typeface="Calibri" panose="020F0502020204030204" pitchFamily="34" charset="0"/>
            </a:endParaRPr>
          </a:p>
        </p:txBody>
      </p:sp>
      <p:sp>
        <p:nvSpPr>
          <p:cNvPr id="14" name="文本框 13"/>
          <p:cNvSpPr txBox="1"/>
          <p:nvPr/>
        </p:nvSpPr>
        <p:spPr>
          <a:xfrm>
            <a:off x="1349826" y="4620174"/>
            <a:ext cx="7515581" cy="461665"/>
          </a:xfrm>
          <a:prstGeom prst="rect">
            <a:avLst/>
          </a:prstGeom>
          <a:noFill/>
        </p:spPr>
        <p:txBody>
          <a:bodyPr wrap="square">
            <a:spAutoFit/>
          </a:bodyPr>
          <a:lstStyle/>
          <a:p>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I could not help thinking this is a very strange life.</a:t>
            </a:r>
            <a:endParaRPr lang="zh-CN" altLang="en-US" sz="2400" dirty="0">
              <a:solidFill>
                <a:srgbClr val="C00000"/>
              </a:solidFill>
              <a:latin typeface="Calibri" panose="020F0502020204030204" pitchFamily="34" charset="0"/>
              <a:cs typeface="Calibri" panose="020F0502020204030204" pitchFamily="34" charset="0"/>
            </a:endParaRPr>
          </a:p>
        </p:txBody>
      </p:sp>
      <p:sp>
        <p:nvSpPr>
          <p:cNvPr id="18" name="文本框 17"/>
          <p:cNvSpPr txBox="1"/>
          <p:nvPr/>
        </p:nvSpPr>
        <p:spPr>
          <a:xfrm>
            <a:off x="1349826" y="5472054"/>
            <a:ext cx="7515581" cy="460375"/>
          </a:xfrm>
          <a:prstGeom prst="rect">
            <a:avLst/>
          </a:prstGeom>
          <a:noFill/>
        </p:spPr>
        <p:txBody>
          <a:bodyPr wrap="square">
            <a:spAutoFit/>
          </a:bodyPr>
          <a:lstStyle/>
          <a:p>
            <a:r>
              <a:rPr lang="en-US" altLang="zh-CN" sz="2400" dirty="0">
                <a:solidFill>
                  <a:srgbClr val="C00000"/>
                </a:solidFill>
                <a:latin typeface="Calibri" panose="020F0502020204030204" pitchFamily="34" charset="0"/>
                <a:cs typeface="Calibri" panose="020F0502020204030204" pitchFamily="34" charset="0"/>
              </a:rPr>
              <a:t>Lee could not help agreeing with her.</a:t>
            </a:r>
            <a:endParaRPr lang="zh-CN" altLang="zh-CN" sz="2400" dirty="0">
              <a:solidFill>
                <a:srgbClr val="C00000"/>
              </a:solidFill>
              <a:latin typeface="Calibri" panose="020F0502020204030204" pitchFamily="34" charset="0"/>
              <a:cs typeface="Calibri" panose="020F0502020204030204" pitchFamily="34" charset="0"/>
            </a:endParaRPr>
          </a:p>
        </p:txBody>
      </p:sp>
      <p:grpSp>
        <p:nvGrpSpPr>
          <p:cNvPr id="20" name="组合 19"/>
          <p:cNvGrpSpPr/>
          <p:nvPr/>
        </p:nvGrpSpPr>
        <p:grpSpPr>
          <a:xfrm>
            <a:off x="867550" y="283464"/>
            <a:ext cx="1179420" cy="1051559"/>
            <a:chOff x="1313" y="323"/>
            <a:chExt cx="2280" cy="2032"/>
          </a:xfrm>
        </p:grpSpPr>
        <p:grpSp>
          <p:nvGrpSpPr>
            <p:cNvPr id="21"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2"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1840" y="1751965"/>
            <a:ext cx="10678160" cy="3876675"/>
          </a:xfrm>
          <a:prstGeom prst="rect">
            <a:avLst/>
          </a:prstGeom>
          <a:noFill/>
        </p:spPr>
        <p:txBody>
          <a:bodyPr wrap="square">
            <a:spAutoFit/>
          </a:bodyPr>
          <a:lstStyle/>
          <a:p>
            <a:pPr algn="ctr">
              <a:lnSpc>
                <a:spcPct val="114000"/>
              </a:lnSpc>
            </a:pPr>
            <a:r>
              <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Typical Mistakes Found in Chinese Students’ Writings</a:t>
            </a:r>
          </a:p>
          <a:p>
            <a:pPr algn="ctr">
              <a:lnSpc>
                <a:spcPct val="114000"/>
              </a:lnSpc>
            </a:pPr>
            <a:endParaRPr lang="zh-CN" altLang="zh-CN" sz="2400" b="1"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solidFill>
                  <a:schemeClr val="bg2">
                    <a:lumMod val="50000"/>
                  </a:schemeClr>
                </a:solidFill>
                <a:effectLst/>
                <a:latin typeface="Calibri" panose="020F0502020204030204" pitchFamily="34" charset="0"/>
                <a:ea typeface="宋体" panose="02010600030101010101" pitchFamily="2" charset="-122"/>
                <a:cs typeface="Calibri" panose="020F0502020204030204" pitchFamily="34" charset="0"/>
              </a:rPr>
              <a:t>Sentence 1:</a:t>
            </a:r>
            <a:r>
              <a:rPr lang="en-US" altLang="zh-CN" sz="2400" kern="100" dirty="0">
                <a:solidFill>
                  <a:schemeClr val="bg2">
                    <a:lumMod val="50000"/>
                  </a:schemeClr>
                </a:solidFill>
                <a:effectLst/>
                <a:latin typeface="Calibri" panose="020F0502020204030204" pitchFamily="34" charset="0"/>
                <a:ea typeface="等线"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Now you maybe want to know that how he got the money.</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rPr>
              <a:t>Analysis: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“Maybe” is an adverb rather than a modal verb, and is usually placed before the subject of the sentence/clause. “That” is redundant as the clause is introduced by “how”.</a:t>
            </a:r>
          </a:p>
          <a:p>
            <a:pPr algn="just">
              <a:lnSpc>
                <a:spcPct val="114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rPr>
              <a:t>A suggested version: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Now you may want to know how he got the money.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rPr>
              <a:t>Another suggested version:</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Now maybe you want to know how he got the money.</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40105" y="1533525"/>
            <a:ext cx="10590530" cy="4577715"/>
          </a:xfrm>
          <a:prstGeom prst="rect">
            <a:avLst/>
          </a:prstGeom>
          <a:noFill/>
        </p:spPr>
        <p:txBody>
          <a:bodyPr wrap="square">
            <a:spAutoFit/>
          </a:bodyPr>
          <a:lstStyle/>
          <a:p>
            <a:pPr algn="ct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Typical Mistakes Found in Chinese Students’ Writings</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rPr>
              <a:t>Sentence 2: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She is such a friend that can easily encourage me, inspire me, and reach me.</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rPr>
              <a:t>Analysis: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Since “friend” is preceded by “such”, the attributive clause following it should not be introduced by “that”, but by “as”. The repetition of “me” is a bit redundant, and “easily” here does not make any sense in the sentence.</a:t>
            </a:r>
          </a:p>
          <a:p>
            <a:pPr algn="just">
              <a:lnSpc>
                <a:spcPct val="114000"/>
              </a:lnSpc>
            </a:pPr>
            <a:endParaRPr lang="zh-CN" altLang="zh-CN" sz="16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rPr>
              <a:t>A suggested version: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She is such a friend as can always encourage, inspire, and support me.</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rPr>
              <a:t>Another suggested version:</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She is a good friend who always encourages, inspires, and supports me.</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27710" y="2076450"/>
            <a:ext cx="10702925" cy="2895600"/>
          </a:xfrm>
          <a:prstGeom prst="rect">
            <a:avLst/>
          </a:prstGeom>
          <a:noFill/>
        </p:spPr>
        <p:txBody>
          <a:bodyPr wrap="square">
            <a:spAutoFit/>
          </a:bodyPr>
          <a:lstStyle/>
          <a:p>
            <a:pPr algn="ctr"/>
            <a:r>
              <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Typical Mistakes Found in Chinese Students’ Writings</a:t>
            </a:r>
          </a:p>
          <a:p>
            <a:pPr algn="just">
              <a:lnSpc>
                <a:spcPct val="110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0000"/>
              </a:lnSpc>
            </a:pPr>
            <a:r>
              <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rPr>
              <a:t>Sentence 3: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It looked like that everyone at school was very busy.</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0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rPr>
              <a:t>Analysis: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“Look like” is usually followed by a noun phrase rather than a clause, so it would be better to use “look as if”. </a:t>
            </a:r>
          </a:p>
          <a:p>
            <a:pPr algn="just">
              <a:lnSpc>
                <a:spcPct val="110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0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rPr>
              <a:t>A suggested version: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It looked as if everyone at school was very busy.</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45490" y="1372235"/>
            <a:ext cx="10746740" cy="4841240"/>
          </a:xfrm>
          <a:prstGeom prst="rect">
            <a:avLst/>
          </a:prstGeom>
          <a:noFill/>
        </p:spPr>
        <p:txBody>
          <a:bodyPr wrap="square">
            <a:spAutoFit/>
          </a:bodyPr>
          <a:lstStyle/>
          <a:p>
            <a:pPr algn="ctr">
              <a:lnSpc>
                <a:spcPct val="114000"/>
              </a:lnSpc>
            </a:pPr>
            <a:r>
              <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Typical Mistakes Found in Chinese Students’ Writings</a:t>
            </a:r>
          </a:p>
          <a:p>
            <a:pPr algn="just">
              <a:lnSpc>
                <a:spcPct val="110000"/>
              </a:lnSpc>
            </a:pPr>
            <a:r>
              <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rPr>
              <a:t>Sentence 4: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Sometimes I could not help myself from thinking that is she really younger than me?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0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rPr>
              <a:t>Analysis: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“Could not help myself from thinking” is a weird expression, and the native way would be to use “could not help but do </a:t>
            </a:r>
            <a:r>
              <a:rPr lang="en-US" altLang="zh-CN" sz="2400" dirty="0" err="1">
                <a:effectLst/>
                <a:latin typeface="Calibri" panose="020F0502020204030204" pitchFamily="34" charset="0"/>
                <a:ea typeface="宋体" panose="02010600030101010101" pitchFamily="2" charset="-122"/>
                <a:cs typeface="Calibri" panose="020F0502020204030204" pitchFamily="34" charset="0"/>
              </a:rPr>
              <a:t>sth</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or “could not help doing </a:t>
            </a:r>
            <a:r>
              <a:rPr lang="en-US" altLang="zh-CN" sz="2400" dirty="0" err="1">
                <a:effectLst/>
                <a:latin typeface="Calibri" panose="020F0502020204030204" pitchFamily="34" charset="0"/>
                <a:ea typeface="宋体" panose="02010600030101010101" pitchFamily="2" charset="-122"/>
                <a:cs typeface="Calibri" panose="020F0502020204030204" pitchFamily="34" charset="0"/>
              </a:rPr>
              <a:t>sth</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When a question is transformed into a clause, it should be introduced by an interrogative pronoun (</a:t>
            </a:r>
            <a:r>
              <a:rPr lang="zh-CN" altLang="zh-CN" sz="2200" dirty="0">
                <a:effectLst/>
                <a:latin typeface="微软雅黑" panose="020B0503020204020204" charset="-122"/>
                <a:ea typeface="微软雅黑" panose="020B0503020204020204" charset="-122"/>
                <a:cs typeface="Calibri" panose="020F0502020204030204" pitchFamily="34" charset="0"/>
              </a:rPr>
              <a:t>疑问代词</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or interrogative adverb (</a:t>
            </a:r>
            <a:r>
              <a:rPr lang="zh-CN" altLang="zh-CN" sz="2200" dirty="0">
                <a:effectLst/>
                <a:latin typeface="微软雅黑" panose="020B0503020204020204" charset="-122"/>
                <a:ea typeface="微软雅黑" panose="020B0503020204020204" charset="-122"/>
                <a:cs typeface="Calibri" panose="020F0502020204030204" pitchFamily="34" charset="0"/>
              </a:rPr>
              <a:t>疑问副词</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rather than “that”. </a:t>
            </a:r>
          </a:p>
          <a:p>
            <a:pPr algn="just">
              <a:lnSpc>
                <a:spcPct val="110000"/>
              </a:lnSpc>
            </a:pPr>
            <a:endParaRPr lang="zh-CN" altLang="zh-CN" sz="16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0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rPr>
              <a:t>A suggested version: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Sometimes I could not help wondering whether she is really younger than me.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0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rPr>
              <a:t>Another suggested version:</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Sometimes I could not help but wonder whether she is really younger than me.</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15" name="图片 14">
            <a:hlinkClick r:id="rId3" action="ppaction://hlinksldjump"/>
            <a:extLst>
              <a:ext uri="{FF2B5EF4-FFF2-40B4-BE49-F238E27FC236}">
                <a16:creationId xmlns:a16="http://schemas.microsoft.com/office/drawing/2014/main" id="{1027525A-A39B-4BCB-AF29-F54AD294E9AD}"/>
              </a:ext>
            </a:extLst>
          </p:cNvPr>
          <p:cNvPicPr>
            <a:picLocks noChangeAspect="1"/>
          </p:cNvPicPr>
          <p:nvPr/>
        </p:nvPicPr>
        <p:blipFill>
          <a:blip r:embed="rId4"/>
          <a:stretch>
            <a:fillRect/>
          </a:stretch>
        </p:blipFill>
        <p:spPr>
          <a:xfrm>
            <a:off x="11142303" y="5781161"/>
            <a:ext cx="487722" cy="542591"/>
          </a:xfrm>
          <a:prstGeom prst="rect">
            <a:avLst/>
          </a:prstGeom>
        </p:spPr>
      </p:pic>
    </p:spTree>
  </p:cSld>
  <p:clrMapOvr>
    <a:masterClrMapping/>
  </p:clrMapOvr>
  <p:transition>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80415" y="1653540"/>
            <a:ext cx="10940415" cy="4423410"/>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pPr>
              <a:lnSpc>
                <a:spcPct val="106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(1) Listen to the talk and complete the following text by filling in the blanks.</a:t>
            </a:r>
            <a:endPar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a:p>
            <a:pPr>
              <a:lnSpc>
                <a:spcPct val="106000"/>
              </a:lnSpc>
            </a:pPr>
            <a:r>
              <a:rPr lang="en-US" altLang="zh-CN" sz="2400" dirty="0">
                <a:solidFill>
                  <a:srgbClr val="333333"/>
                </a:solidFill>
                <a:effectLst/>
                <a:latin typeface="Calibri" panose="020F0502020204030204" pitchFamily="34" charset="0"/>
                <a:ea typeface="等线" panose="02010600030101010101" pitchFamily="2" charset="-122"/>
                <a:cs typeface="Calibri" panose="020F0502020204030204" pitchFamily="34" charset="0"/>
              </a:rPr>
              <a:t>Students report a source of freshman anxiety: (1) ____________________________. This is one of the major differences between high school and college. In high school you may have felt that (2) ___________________________, with very few breaks. In college your classes may be spaced out during the day, with free time between each class. Or they may be (3)_______________________</a:t>
            </a:r>
            <a:r>
              <a:rPr lang="en-US" altLang="zh-CN" sz="2400" dirty="0">
                <a:solidFill>
                  <a:srgbClr val="333333"/>
                </a:solidFill>
                <a:effectLst/>
                <a:latin typeface="Calibri" panose="020F0502020204030204" pitchFamily="34" charset="0"/>
                <a:ea typeface="等线" panose="02010600030101010101" pitchFamily="2" charset="-122"/>
                <a:cs typeface="Calibri" panose="020F0502020204030204" pitchFamily="34" charset="0"/>
                <a:sym typeface="+mn-ea"/>
              </a:rPr>
              <a:t>____</a:t>
            </a:r>
            <a:r>
              <a:rPr lang="en-US" altLang="zh-CN" sz="2400" dirty="0">
                <a:solidFill>
                  <a:srgbClr val="333333"/>
                </a:solidFill>
                <a:effectLst/>
                <a:latin typeface="Calibri" panose="020F0502020204030204" pitchFamily="34" charset="0"/>
                <a:ea typeface="等线" panose="02010600030101010101" pitchFamily="2" charset="-122"/>
                <a:cs typeface="Calibri" panose="020F0502020204030204" pitchFamily="34" charset="0"/>
              </a:rPr>
              <a:t>, mornings, or afternoons—leaving large periods of “leisure” time.</a:t>
            </a: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nSpc>
                <a:spcPct val="106000"/>
              </a:lnSpc>
            </a:pPr>
            <a:r>
              <a:rPr lang="en-US" altLang="zh-CN" sz="2400" dirty="0">
                <a:solidFill>
                  <a:srgbClr val="333333"/>
                </a:solidFill>
                <a:effectLst/>
                <a:latin typeface="Calibri" panose="020F0502020204030204" pitchFamily="34" charset="0"/>
                <a:ea typeface="等线" panose="02010600030101010101" pitchFamily="2" charset="-122"/>
                <a:cs typeface="Calibri" panose="020F0502020204030204" pitchFamily="34" charset="0"/>
              </a:rPr>
              <a:t>Sound good? The challenge is managing your “free” time. There can be many demands on this time: studying, attending clubs, eating, working, and exercising, just to name a few. It is (4) _______________________.</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2" name="文本框 11"/>
          <p:cNvSpPr txBox="1"/>
          <p:nvPr/>
        </p:nvSpPr>
        <p:spPr>
          <a:xfrm>
            <a:off x="4114860" y="3216817"/>
            <a:ext cx="4000500" cy="347345"/>
          </a:xfrm>
          <a:prstGeom prst="rect">
            <a:avLst/>
          </a:prstGeom>
          <a:noFill/>
        </p:spPr>
        <p:txBody>
          <a:bodyPr wrap="none" rtlCol="0">
            <a:spAutoFit/>
          </a:bodyPr>
          <a:lstStyle/>
          <a:p>
            <a:pPr lvl="0">
              <a:lnSpc>
                <a:spcPts val="2000"/>
              </a:lnSpc>
            </a:pPr>
            <a:r>
              <a:rPr lang="en-US" altLang="zh-CN" sz="2400" dirty="0">
                <a:solidFill>
                  <a:srgbClr val="C00000"/>
                </a:solidFill>
                <a:effectLst/>
                <a:latin typeface="Calibri" panose="020F0502020204030204" pitchFamily="34" charset="0"/>
                <a:ea typeface="等线" panose="02010600030101010101" pitchFamily="2" charset="-122"/>
                <a:cs typeface="Calibri" panose="020F0502020204030204" pitchFamily="34" charset="0"/>
              </a:rPr>
              <a:t>you were constantly scheduled</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6" name="文本框 5"/>
          <p:cNvSpPr txBox="1"/>
          <p:nvPr/>
        </p:nvSpPr>
        <p:spPr>
          <a:xfrm>
            <a:off x="6972151" y="2423559"/>
            <a:ext cx="4311630" cy="461665"/>
          </a:xfrm>
          <a:prstGeom prst="rect">
            <a:avLst/>
          </a:prstGeom>
          <a:noFill/>
        </p:spPr>
        <p:txBody>
          <a:bodyPr wrap="none" rtlCol="0">
            <a:spAutoFit/>
          </a:bodyPr>
          <a:lstStyle/>
          <a:p>
            <a:r>
              <a:rPr lang="en-US" altLang="zh-CN" sz="2400" dirty="0">
                <a:solidFill>
                  <a:srgbClr val="C00000"/>
                </a:solidFill>
                <a:effectLst/>
                <a:latin typeface="Calibri" panose="020F0502020204030204" pitchFamily="34" charset="0"/>
                <a:ea typeface="等线" panose="02010600030101010101" pitchFamily="2" charset="-122"/>
                <a:cs typeface="Calibri" panose="020F0502020204030204" pitchFamily="34" charset="0"/>
              </a:rPr>
              <a:t>the amount of unstructured time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9" name="文本框 18"/>
          <p:cNvSpPr txBox="1"/>
          <p:nvPr/>
        </p:nvSpPr>
        <p:spPr>
          <a:xfrm>
            <a:off x="4186202" y="3948145"/>
            <a:ext cx="3569335" cy="460375"/>
          </a:xfrm>
          <a:prstGeom prst="rect">
            <a:avLst/>
          </a:prstGeom>
          <a:noFill/>
        </p:spPr>
        <p:txBody>
          <a:bodyPr wrap="none" rtlCol="0">
            <a:spAutoFit/>
          </a:bodyPr>
          <a:lstStyle/>
          <a:p>
            <a:pPr lvl="0"/>
            <a:r>
              <a:rPr lang="en-US" altLang="zh-CN" sz="2400" dirty="0">
                <a:solidFill>
                  <a:srgbClr val="C00000"/>
                </a:solidFill>
              </a:rPr>
              <a:t>bunched up into a few days</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0" name="文本框 19"/>
          <p:cNvSpPr txBox="1"/>
          <p:nvPr/>
        </p:nvSpPr>
        <p:spPr>
          <a:xfrm>
            <a:off x="2642245" y="5529026"/>
            <a:ext cx="3177622"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等线" panose="02010600030101010101" pitchFamily="2" charset="-122"/>
                <a:cs typeface="Calibri" panose="020F0502020204030204" pitchFamily="34" charset="0"/>
              </a:rPr>
              <a:t>up to you to work it out</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1" name="文本框 20"/>
          <p:cNvSpPr txBox="1"/>
          <p:nvPr/>
        </p:nvSpPr>
        <p:spPr>
          <a:xfrm>
            <a:off x="7244966" y="49467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10" name="图片 9"/>
          <p:cNvPicPr>
            <a:picLocks noChangeAspect="1"/>
          </p:cNvPicPr>
          <p:nvPr/>
        </p:nvPicPr>
        <p:blipFill>
          <a:blip r:embed="rId4"/>
          <a:stretch>
            <a:fillRect/>
          </a:stretch>
        </p:blipFill>
        <p:spPr>
          <a:xfrm>
            <a:off x="992253" y="1602486"/>
            <a:ext cx="640936" cy="562294"/>
          </a:xfrm>
          <a:prstGeom prst="rect">
            <a:avLst/>
          </a:prstGeom>
        </p:spPr>
      </p:pic>
      <p:pic>
        <p:nvPicPr>
          <p:cNvPr id="11" name="Unit 1 Listening task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144117" y="2103082"/>
            <a:ext cx="406400" cy="406400"/>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6"/>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94965"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7" fill="hold" display="0">
                  <p:stCondLst>
                    <p:cond delay="indefinite"/>
                  </p:stCondLst>
                  <p:endCondLst>
                    <p:cond evt="onStopAudio" delay="0">
                      <p:tgtEl>
                        <p:sldTgt/>
                      </p:tgtEl>
                    </p:cond>
                  </p:endCondLst>
                </p:cTn>
                <p:tgtEl>
                  <p:spTgt spid="11"/>
                </p:tgtEl>
              </p:cMediaNode>
            </p:audio>
          </p:childTnLst>
        </p:cTn>
      </p:par>
    </p:tnLst>
    <p:bldLst>
      <p:bldP spid="12" grpId="0"/>
      <p:bldP spid="6"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36055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About the Texts</a:t>
            </a:r>
          </a:p>
        </p:txBody>
      </p:sp>
      <p:sp>
        <p:nvSpPr>
          <p:cNvPr id="14" name="文本框 13"/>
          <p:cNvSpPr txBox="1"/>
          <p:nvPr/>
        </p:nvSpPr>
        <p:spPr>
          <a:xfrm>
            <a:off x="736600" y="1643380"/>
            <a:ext cx="10758170" cy="4225925"/>
          </a:xfrm>
          <a:prstGeom prst="rect">
            <a:avLst/>
          </a:prstGeom>
          <a:noFill/>
        </p:spPr>
        <p:txBody>
          <a:bodyPr wrap="square" rtlCol="0">
            <a:spAutoFit/>
          </a:bodyPr>
          <a:lstStyle/>
          <a:p>
            <a:pPr indent="0" fontAlgn="auto">
              <a:lnSpc>
                <a:spcPct val="140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The two texts aim to inspire first-year students to have high expectations for their college life and in the meantime be prepared for the potential challenges and difficulties. Useful tips and suggestions </a:t>
            </a:r>
            <a:r>
              <a:rPr lang="en-US" altLang="zh-CN" sz="2400" kern="100" dirty="0">
                <a:latin typeface="Calibri" panose="020F0502020204030204" pitchFamily="34" charset="0"/>
                <a:ea typeface="宋体" panose="02010600030101010101" pitchFamily="2" charset="-122"/>
                <a:cs typeface="Calibri" panose="020F0502020204030204" pitchFamily="34" charset="0"/>
                <a:sym typeface="+mn-ea"/>
              </a:rPr>
              <a:t>are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provided.</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indent="0" fontAlgn="auto">
              <a:lnSpc>
                <a:spcPct val="140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Students should </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342900" indent="0" fontAlgn="auto">
              <a:lnSpc>
                <a:spcPct val="140000"/>
              </a:lnSpc>
              <a:buFont typeface="Arial" panose="020B0604020202020204" pitchFamily="34" charset="0"/>
              <a:buChar char="•"/>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not only work hard for good academic performance but also for the development of their full potential in college;</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342900" indent="0" fontAlgn="auto">
              <a:lnSpc>
                <a:spcPct val="140000"/>
              </a:lnSpc>
              <a:buFont typeface="Arial" panose="020B0604020202020204" pitchFamily="34" charset="0"/>
              <a:buChar char="•"/>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try to enjoy the </a:t>
            </a:r>
            <a:r>
              <a:rPr lang="en-US" altLang="zh-CN" sz="2400" kern="100" dirty="0" err="1">
                <a:effectLst/>
                <a:latin typeface="Calibri" panose="020F0502020204030204" pitchFamily="34" charset="0"/>
                <a:ea typeface="宋体" panose="02010600030101010101" pitchFamily="2" charset="-122"/>
                <a:cs typeface="Calibri" panose="020F0502020204030204" pitchFamily="34" charset="0"/>
                <a:sym typeface="+mn-ea"/>
              </a:rPr>
              <a:t>colourful</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college life by making new friends and engaging in extra-curriculum activities. </a:t>
            </a:r>
            <a:endParaRPr lang="zh-CN" altLang="en-US" sz="2400" dirty="0">
              <a:latin typeface="Calibri" panose="020F0502020204030204" pitchFamily="34" charset="0"/>
              <a:cs typeface="Calibri" panose="020F0502020204030204" pitchFamily="34" charset="0"/>
            </a:endParaRPr>
          </a:p>
        </p:txBody>
      </p:sp>
      <p:sp>
        <p:nvSpPr>
          <p:cNvPr id="15" name="动作按钮: 转到主页 11">
            <a:hlinkClick r:id="rId3" action="ppaction://hlinksldjump" highlightClick="1"/>
          </p:cNvPr>
          <p:cNvSpPr/>
          <p:nvPr/>
        </p:nvSpPr>
        <p:spPr>
          <a:xfrm>
            <a:off x="11005376" y="5777250"/>
            <a:ext cx="705678" cy="545459"/>
          </a:xfrm>
          <a:prstGeom prst="actionButtonHome">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Tree>
    <p:custDataLst>
      <p:tags r:id="rId1"/>
    </p:custDataLst>
  </p:cSld>
  <p:clrMapOvr>
    <a:masterClrMapping/>
  </p:clrMapOvr>
  <p:transition>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80415" y="1717040"/>
            <a:ext cx="10940415" cy="2467610"/>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pPr>
              <a:lnSpc>
                <a:spcPct val="106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(1) Listen to the talk and complete the following text by filling in the blanks.</a:t>
            </a:r>
            <a:endPar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a:p>
            <a:pPr>
              <a:lnSpc>
                <a:spcPct val="106000"/>
              </a:lnSpc>
            </a:pPr>
            <a:r>
              <a:rPr lang="en-US" altLang="zh-CN" sz="2400" dirty="0">
                <a:solidFill>
                  <a:srgbClr val="333333"/>
                </a:solidFill>
                <a:effectLst/>
                <a:latin typeface="Calibri" panose="020F0502020204030204" pitchFamily="34" charset="0"/>
                <a:ea typeface="等线" panose="02010600030101010101" pitchFamily="2" charset="-122"/>
                <a:cs typeface="Calibri" panose="020F0502020204030204" pitchFamily="34" charset="0"/>
              </a:rPr>
              <a:t>Here’s a bit of advice many experienced college students offer: (5)_________________. There is nothing worse than approaching the end of a semester and realizing you have an impossible mountain of work to do. By all means, have a good time—but keep in mind why you are in college in the first place.</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21" name="文本框 20"/>
          <p:cNvSpPr txBox="1"/>
          <p:nvPr/>
        </p:nvSpPr>
        <p:spPr>
          <a:xfrm>
            <a:off x="7244966" y="50102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22" name="文本框 21"/>
          <p:cNvSpPr txBox="1"/>
          <p:nvPr/>
        </p:nvSpPr>
        <p:spPr>
          <a:xfrm>
            <a:off x="8977630" y="2480310"/>
            <a:ext cx="2743200" cy="460375"/>
          </a:xfrm>
          <a:prstGeom prst="rect">
            <a:avLst/>
          </a:prstGeom>
          <a:noFill/>
        </p:spPr>
        <p:txBody>
          <a:bodyPr wrap="square" rtlCol="0">
            <a:spAutoFit/>
          </a:bodyPr>
          <a:lstStyle/>
          <a:p>
            <a:r>
              <a:rPr lang="en-US" altLang="zh-CN" sz="2400" dirty="0">
                <a:solidFill>
                  <a:srgbClr val="C00000"/>
                </a:solidFill>
                <a:latin typeface="Calibri" panose="020F0502020204030204" pitchFamily="34" charset="0"/>
                <a:cs typeface="Calibri" panose="020F0502020204030204" pitchFamily="34" charset="0"/>
              </a:rPr>
              <a:t>Don’t procrastinate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pic>
        <p:nvPicPr>
          <p:cNvPr id="10" name="图片 9"/>
          <p:cNvPicPr>
            <a:picLocks noChangeAspect="1"/>
          </p:cNvPicPr>
          <p:nvPr/>
        </p:nvPicPr>
        <p:blipFill>
          <a:blip r:embed="rId4"/>
          <a:stretch>
            <a:fillRect/>
          </a:stretch>
        </p:blipFill>
        <p:spPr>
          <a:xfrm>
            <a:off x="992253" y="1665986"/>
            <a:ext cx="640936" cy="562294"/>
          </a:xfrm>
          <a:prstGeom prst="rect">
            <a:avLst/>
          </a:prstGeom>
        </p:spPr>
      </p:pic>
      <p:pic>
        <p:nvPicPr>
          <p:cNvPr id="11" name="Unit 1 Listening task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144117" y="2166582"/>
            <a:ext cx="406400" cy="406400"/>
          </a:xfrm>
          <a:prstGeom prst="rect">
            <a:avLst/>
          </a:prstGeom>
        </p:spPr>
      </p:pic>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6"/>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94965"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11"/>
                </p:tgtEl>
              </p:cMediaNode>
            </p:audio>
          </p:childTnLst>
        </p:cTn>
      </p:par>
    </p:tnLst>
    <p:bldLst>
      <p:bldP spid="2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21" name="文本框 20"/>
          <p:cNvSpPr txBox="1"/>
          <p:nvPr/>
        </p:nvSpPr>
        <p:spPr>
          <a:xfrm>
            <a:off x="7244966" y="50102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4" name="文本框 3"/>
          <p:cNvSpPr txBox="1"/>
          <p:nvPr/>
        </p:nvSpPr>
        <p:spPr>
          <a:xfrm>
            <a:off x="872490" y="1678305"/>
            <a:ext cx="10217150" cy="3456305"/>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pPr>
              <a:lnSpc>
                <a:spcPct val="114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(2) </a:t>
            </a: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rPr>
              <a:t>Work in pairs to discuss the following questions or topics.</a:t>
            </a:r>
          </a:p>
          <a:p>
            <a:pPr>
              <a:lnSpc>
                <a:spcPct val="114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solidFill>
                  <a:srgbClr val="333333"/>
                </a:solidFill>
                <a:effectLst/>
                <a:latin typeface="Times New Roman" panose="02020603050405020304" pitchFamily="18" charset="0"/>
                <a:ea typeface="等线" panose="02010600030101010101" pitchFamily="2" charset="-122"/>
              </a:rPr>
              <a:t>1</a:t>
            </a:r>
            <a:r>
              <a:rPr lang="en-US" altLang="zh-CN" sz="2400" dirty="0">
                <a:solidFill>
                  <a:srgbClr val="333333"/>
                </a:solidFill>
                <a:effectLst/>
                <a:latin typeface="Calibri" panose="020F0502020204030204" pitchFamily="34" charset="0"/>
                <a:ea typeface="等线" panose="02010600030101010101" pitchFamily="2" charset="-122"/>
                <a:cs typeface="Calibri" panose="020F0502020204030204" pitchFamily="34" charset="0"/>
              </a:rPr>
              <a:t>. Is free time in college a source of anxiety for you? Why or why not?</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solidFill>
                  <a:srgbClr val="333333"/>
                </a:solidFill>
                <a:effectLst/>
                <a:latin typeface="Calibri" panose="020F0502020204030204" pitchFamily="34" charset="0"/>
                <a:ea typeface="等线" panose="02010600030101010101" pitchFamily="2" charset="-122"/>
                <a:cs typeface="Calibri" panose="020F0502020204030204" pitchFamily="34" charset="0"/>
              </a:rPr>
              <a:t>2. </a:t>
            </a:r>
            <a:r>
              <a:rPr lang="en-US" altLang="zh-CN" sz="2400" dirty="0">
                <a:solidFill>
                  <a:srgbClr val="333333"/>
                </a:solidFill>
                <a:latin typeface="Calibri" panose="020F0502020204030204" pitchFamily="34" charset="0"/>
                <a:ea typeface="等线" panose="02010600030101010101" pitchFamily="2" charset="-122"/>
                <a:cs typeface="Calibri" panose="020F0502020204030204" pitchFamily="34" charset="0"/>
              </a:rPr>
              <a:t>D</a:t>
            </a:r>
            <a:r>
              <a:rPr lang="en-US" altLang="zh-CN" sz="2400" dirty="0">
                <a:solidFill>
                  <a:srgbClr val="333333"/>
                </a:solidFill>
                <a:effectLst/>
                <a:latin typeface="Calibri" panose="020F0502020204030204" pitchFamily="34" charset="0"/>
                <a:ea typeface="等线" panose="02010600030101010101" pitchFamily="2" charset="-122"/>
                <a:cs typeface="Calibri" panose="020F0502020204030204" pitchFamily="34" charset="0"/>
              </a:rPr>
              <a:t>escribe to one another your schedule of a typical day in college, and then  </a:t>
            </a:r>
          </a:p>
          <a:p>
            <a:pPr>
              <a:lnSpc>
                <a:spcPct val="114000"/>
              </a:lnSpc>
            </a:pPr>
            <a:r>
              <a:rPr lang="en-US" altLang="zh-CN" sz="2400" dirty="0">
                <a:solidFill>
                  <a:srgbClr val="333333"/>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333333"/>
                </a:solidFill>
                <a:effectLst/>
                <a:latin typeface="Calibri" panose="020F0502020204030204" pitchFamily="34" charset="0"/>
                <a:ea typeface="等线" panose="02010600030101010101" pitchFamily="2" charset="-122"/>
                <a:cs typeface="Calibri" panose="020F0502020204030204" pitchFamily="34" charset="0"/>
              </a:rPr>
              <a:t> discuss the ways in which you may improve your time management.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solidFill>
                  <a:srgbClr val="333333"/>
                </a:solidFill>
                <a:effectLst/>
                <a:latin typeface="Calibri" panose="020F0502020204030204" pitchFamily="34" charset="0"/>
                <a:ea typeface="等线" panose="02010600030101010101" pitchFamily="2" charset="-122"/>
                <a:cs typeface="Calibri" panose="020F0502020204030204" pitchFamily="34" charset="0"/>
              </a:rPr>
              <a:t>3. Reflect on the question: Why are you in college? Share with one another your</a:t>
            </a:r>
          </a:p>
          <a:p>
            <a:pPr>
              <a:lnSpc>
                <a:spcPct val="114000"/>
              </a:lnSpc>
            </a:pPr>
            <a:r>
              <a:rPr lang="en-US" altLang="zh-CN" sz="2400" dirty="0">
                <a:solidFill>
                  <a:srgbClr val="333333"/>
                </a:solidFill>
                <a:effectLst/>
                <a:latin typeface="Calibri" panose="020F0502020204030204" pitchFamily="34" charset="0"/>
                <a:ea typeface="等线" panose="02010600030101010101" pitchFamily="2" charset="-122"/>
                <a:cs typeface="Calibri" panose="020F0502020204030204" pitchFamily="34" charset="0"/>
              </a:rPr>
              <a:t>    answers.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6" name="文本框 5"/>
          <p:cNvSpPr txBox="1"/>
          <p:nvPr/>
        </p:nvSpPr>
        <p:spPr>
          <a:xfrm>
            <a:off x="7138286" y="500326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1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5957689">
            <a:off x="1569070" y="5097800"/>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6"/>
          <p:cNvSpPr>
            <a:spLocks noChangeArrowheads="1"/>
          </p:cNvSpPr>
          <p:nvPr/>
        </p:nvSpPr>
        <p:spPr bwMode="auto">
          <a:xfrm>
            <a:off x="2041802" y="5097800"/>
            <a:ext cx="7364413" cy="457200"/>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pic>
        <p:nvPicPr>
          <p:cNvPr id="14" name="图片 13"/>
          <p:cNvPicPr>
            <a:picLocks noChangeAspect="1"/>
          </p:cNvPicPr>
          <p:nvPr/>
        </p:nvPicPr>
        <p:blipFill>
          <a:blip r:embed="rId5"/>
          <a:stretch>
            <a:fillRect/>
          </a:stretch>
        </p:blipFill>
        <p:spPr>
          <a:xfrm>
            <a:off x="946232" y="1678479"/>
            <a:ext cx="640936" cy="562294"/>
          </a:xfrm>
          <a:prstGeom prst="rect">
            <a:avLst/>
          </a:prstGeom>
        </p:spPr>
      </p:pic>
      <p:pic>
        <p:nvPicPr>
          <p:cNvPr id="17" name="Part III Listening task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455228" y="2201699"/>
            <a:ext cx="406400" cy="406400"/>
          </a:xfrm>
          <a:prstGeom prst="rect">
            <a:avLst/>
          </a:prstGeom>
        </p:spPr>
      </p:pic>
      <p:grpSp>
        <p:nvGrpSpPr>
          <p:cNvPr id="20" name="组合 19"/>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7"/>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5727"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7"/>
                </p:tgtEl>
              </p:cMediaNode>
            </p:audi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040390" y="3007995"/>
            <a:ext cx="4784580" cy="3326130"/>
          </a:xfrm>
          <a:prstGeom prst="rect">
            <a:avLst/>
          </a:prstGeom>
        </p:spPr>
      </p:pic>
      <p:sp>
        <p:nvSpPr>
          <p:cNvPr id="10" name="文本框 9"/>
          <p:cNvSpPr txBox="1"/>
          <p:nvPr/>
        </p:nvSpPr>
        <p:spPr>
          <a:xfrm>
            <a:off x="789305" y="1636395"/>
            <a:ext cx="11003915" cy="4051935"/>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S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Speaking</a:t>
            </a:r>
          </a:p>
          <a:p>
            <a:pPr>
              <a:lnSpc>
                <a:spcPct val="114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Share with your partners your expectations and concerns about college life. You may use the words, phrases and sentence patterns below to help you express your thoughts. </a:t>
            </a: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algn="l">
              <a:lnSpc>
                <a:spcPct val="114000"/>
              </a:lnSpc>
            </a:pPr>
            <a:endParaRPr lang="en-US" altLang="zh-CN" sz="1000" dirty="0">
              <a:solidFill>
                <a:srgbClr val="333333"/>
              </a:solidFill>
              <a:effectLst/>
              <a:latin typeface="Times New Roman" panose="02020603050405020304" pitchFamily="18" charset="0"/>
              <a:ea typeface="等线" panose="02010600030101010101" pitchFamily="2" charset="-122"/>
            </a:endParaRPr>
          </a:p>
          <a:p>
            <a:pPr marL="342900" lvl="0" indent="-342900" algn="just">
              <a:lnSpc>
                <a:spcPct val="114000"/>
              </a:lnSpc>
              <a:buFont typeface="+mj-lt"/>
              <a:buAutoNum type="arabicPeriod"/>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What are the differences between high </a:t>
            </a:r>
          </a:p>
          <a:p>
            <a:pPr lvl="0" algn="just">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school life and college life?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lvl="0" algn="just">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2. What kind of excitement in college do you</a:t>
            </a:r>
          </a:p>
          <a:p>
            <a:pPr lvl="0" algn="just">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expect?</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lvl="0">
              <a:lnSpc>
                <a:spcPct val="114000"/>
              </a:lnSpc>
            </a:pP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3. What are the difficulties you have encountered</a:t>
            </a:r>
          </a:p>
          <a:p>
            <a:pPr lvl="0">
              <a:lnSpc>
                <a:spcPct val="114000"/>
              </a:lnSpc>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in college up till now?</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1" name="文本框 10"/>
          <p:cNvSpPr txBox="1"/>
          <p:nvPr/>
        </p:nvSpPr>
        <p:spPr>
          <a:xfrm>
            <a:off x="7074786" y="48705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1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5957689">
            <a:off x="1106963" y="5794623"/>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6"/>
          <p:cNvSpPr>
            <a:spLocks noChangeArrowheads="1"/>
          </p:cNvSpPr>
          <p:nvPr/>
        </p:nvSpPr>
        <p:spPr bwMode="auto">
          <a:xfrm>
            <a:off x="1555115" y="5742305"/>
            <a:ext cx="3069590" cy="461645"/>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pic>
        <p:nvPicPr>
          <p:cNvPr id="20" name="图片 19"/>
          <p:cNvPicPr>
            <a:picLocks noChangeAspect="1"/>
          </p:cNvPicPr>
          <p:nvPr/>
        </p:nvPicPr>
        <p:blipFill>
          <a:blip r:embed="rId4"/>
          <a:stretch>
            <a:fillRect/>
          </a:stretch>
        </p:blipFill>
        <p:spPr>
          <a:xfrm>
            <a:off x="882732" y="1581324"/>
            <a:ext cx="640936" cy="562294"/>
          </a:xfrm>
          <a:prstGeom prst="rect">
            <a:avLst/>
          </a:prstGeom>
        </p:spPr>
      </p:pic>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5"/>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83672" y="1762299"/>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825625"/>
            <a:ext cx="10840085" cy="4297680"/>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p>
          <a:p>
            <a:pPr>
              <a:lnSpc>
                <a:spcPct val="114000"/>
              </a:lnSpc>
            </a:pPr>
            <a:r>
              <a:rPr lang="en-US" altLang="zh-CN" sz="2400" dirty="0">
                <a:effectLst/>
                <a:latin typeface="Calibri" panose="020F0502020204030204" pitchFamily="34" charset="0"/>
                <a:ea typeface="等线" panose="02010600030101010101" pitchFamily="2" charset="-122"/>
                <a:cs typeface="Calibri" panose="020F0502020204030204" pitchFamily="34" charset="0"/>
              </a:rPr>
              <a:t>1. You learn to </a:t>
            </a:r>
            <a:r>
              <a:rPr lang="en-US" altLang="zh-CN" sz="2400" b="1" dirty="0">
                <a:effectLst/>
                <a:latin typeface="Calibri" panose="020F0502020204030204" pitchFamily="34" charset="0"/>
                <a:ea typeface="等线" panose="02010600030101010101" pitchFamily="2" charset="-122"/>
                <a:cs typeface="Calibri" panose="020F0502020204030204" pitchFamily="34" charset="0"/>
              </a:rPr>
              <a:t>sit through </a:t>
            </a:r>
            <a:r>
              <a:rPr lang="en-US" altLang="zh-CN" sz="2400" dirty="0">
                <a:effectLst/>
                <a:latin typeface="Calibri" panose="020F0502020204030204" pitchFamily="34" charset="0"/>
                <a:ea typeface="等线" panose="02010600030101010101" pitchFamily="2" charset="-122"/>
                <a:cs typeface="Calibri" panose="020F0502020204030204" pitchFamily="34" charset="0"/>
              </a:rPr>
              <a:t>a boring lecture; you try </a:t>
            </a:r>
            <a:r>
              <a:rPr lang="en-US" altLang="zh-CN" sz="2400" b="1" dirty="0">
                <a:effectLst/>
                <a:latin typeface="Calibri" panose="020F0502020204030204" pitchFamily="34" charset="0"/>
                <a:ea typeface="等线" panose="02010600030101010101" pitchFamily="2" charset="-122"/>
                <a:cs typeface="Calibri" panose="020F0502020204030204" pitchFamily="34" charset="0"/>
              </a:rPr>
              <a:t>to cope with </a:t>
            </a:r>
            <a:r>
              <a:rPr lang="en-US" altLang="zh-CN" sz="2400" dirty="0">
                <a:effectLst/>
                <a:latin typeface="Calibri" panose="020F0502020204030204" pitchFamily="34" charset="0"/>
                <a:ea typeface="等线" panose="02010600030101010101" pitchFamily="2" charset="-122"/>
                <a:cs typeface="Calibri" panose="020F0502020204030204" pitchFamily="34" charset="0"/>
              </a:rPr>
              <a:t>the surprisingly strenuous syllabus.</a:t>
            </a:r>
          </a:p>
          <a:p>
            <a:pPr>
              <a:lnSpc>
                <a:spcPct val="114000"/>
              </a:lnSpc>
            </a:pP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等线" panose="02010600030101010101" pitchFamily="2" charset="-122"/>
                <a:cs typeface="Calibri" panose="020F0502020204030204" pitchFamily="34" charset="0"/>
              </a:rPr>
              <a:t>2. There are also campus festivals, which draw a lot of </a:t>
            </a:r>
            <a:r>
              <a:rPr lang="en-US" altLang="zh-CN" sz="2400" b="1" dirty="0">
                <a:effectLst/>
                <a:latin typeface="Calibri" panose="020F0502020204030204" pitchFamily="34" charset="0"/>
                <a:ea typeface="等线" panose="02010600030101010101" pitchFamily="2" charset="-122"/>
                <a:cs typeface="Calibri" panose="020F0502020204030204" pitchFamily="34" charset="0"/>
              </a:rPr>
              <a:t>fun crowds </a:t>
            </a:r>
            <a:r>
              <a:rPr lang="en-US" altLang="zh-CN" sz="2400" dirty="0">
                <a:effectLst/>
                <a:latin typeface="Calibri" panose="020F0502020204030204" pitchFamily="34" charset="0"/>
                <a:ea typeface="等线" panose="02010600030101010101" pitchFamily="2" charset="-122"/>
                <a:cs typeface="Calibri" panose="020F0502020204030204" pitchFamily="34" charset="0"/>
              </a:rPr>
              <a:t>from other colleges and let you </a:t>
            </a:r>
            <a:r>
              <a:rPr lang="en-US" altLang="zh-CN" sz="2400" b="1" dirty="0">
                <a:effectLst/>
                <a:latin typeface="Calibri" panose="020F0502020204030204" pitchFamily="34" charset="0"/>
                <a:ea typeface="等线" panose="02010600030101010101" pitchFamily="2" charset="-122"/>
                <a:cs typeface="Calibri" panose="020F0502020204030204" pitchFamily="34" charset="0"/>
              </a:rPr>
              <a:t>show off </a:t>
            </a:r>
            <a:r>
              <a:rPr lang="en-US" altLang="zh-CN" sz="2400" dirty="0">
                <a:effectLst/>
                <a:latin typeface="Calibri" panose="020F0502020204030204" pitchFamily="34" charset="0"/>
                <a:ea typeface="等线" panose="02010600030101010101" pitchFamily="2" charset="-122"/>
                <a:cs typeface="Calibri" panose="020F0502020204030204" pitchFamily="34" charset="0"/>
              </a:rPr>
              <a:t>your skills.</a:t>
            </a:r>
          </a:p>
          <a:p>
            <a:pPr>
              <a:lnSpc>
                <a:spcPct val="114000"/>
              </a:lnSpc>
            </a:pP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21" name="文本框 20"/>
          <p:cNvSpPr txBox="1"/>
          <p:nvPr/>
        </p:nvSpPr>
        <p:spPr>
          <a:xfrm>
            <a:off x="6975726" y="500707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6" name="文本框 5"/>
          <p:cNvSpPr txBox="1"/>
          <p:nvPr/>
        </p:nvSpPr>
        <p:spPr>
          <a:xfrm>
            <a:off x="996315" y="3953847"/>
            <a:ext cx="9829800" cy="429895"/>
          </a:xfrm>
          <a:prstGeom prst="rect">
            <a:avLst/>
          </a:prstGeom>
          <a:noFill/>
        </p:spPr>
        <p:txBody>
          <a:bodyPr wrap="square" rtlCol="0">
            <a:spAutoFit/>
          </a:bodyPr>
          <a:lstStyle/>
          <a:p>
            <a:r>
              <a:rPr lang="zh-CN" altLang="zh-CN" sz="2200" dirty="0">
                <a:solidFill>
                  <a:srgbClr val="C00000"/>
                </a:solidFill>
                <a:effectLst/>
                <a:latin typeface="微软雅黑" panose="020B0503020204020204" charset="-122"/>
                <a:ea typeface="微软雅黑" panose="020B0503020204020204" charset="-122"/>
              </a:rPr>
              <a:t>你学着</a:t>
            </a:r>
            <a:r>
              <a:rPr lang="zh-CN" altLang="zh-CN" sz="2200" u="sng" dirty="0">
                <a:solidFill>
                  <a:srgbClr val="C00000"/>
                </a:solidFill>
                <a:effectLst/>
                <a:latin typeface="微软雅黑" panose="020B0503020204020204" charset="-122"/>
                <a:ea typeface="微软雅黑" panose="020B0503020204020204" charset="-122"/>
              </a:rPr>
              <a:t>捱过</a:t>
            </a:r>
            <a:r>
              <a:rPr lang="zh-CN" altLang="zh-CN" sz="2200" dirty="0">
                <a:solidFill>
                  <a:srgbClr val="C00000"/>
                </a:solidFill>
                <a:effectLst/>
                <a:latin typeface="微软雅黑" panose="020B0503020204020204" charset="-122"/>
                <a:ea typeface="微软雅黑" panose="020B0503020204020204" charset="-122"/>
              </a:rPr>
              <a:t>枯燥乏味的课堂；你努力</a:t>
            </a:r>
            <a:r>
              <a:rPr lang="zh-CN" altLang="zh-CN" sz="2200" u="sng" dirty="0">
                <a:solidFill>
                  <a:srgbClr val="C00000"/>
                </a:solidFill>
                <a:effectLst/>
                <a:latin typeface="微软雅黑" panose="020B0503020204020204" charset="-122"/>
                <a:ea typeface="微软雅黑" panose="020B0503020204020204" charset="-122"/>
              </a:rPr>
              <a:t>对付</a:t>
            </a:r>
            <a:r>
              <a:rPr lang="zh-CN" altLang="en-US" sz="2200" dirty="0">
                <a:solidFill>
                  <a:srgbClr val="C00000"/>
                </a:solidFill>
                <a:effectLst/>
                <a:latin typeface="微软雅黑" panose="020B0503020204020204" charset="-122"/>
                <a:ea typeface="微软雅黑" panose="020B0503020204020204" charset="-122"/>
              </a:rPr>
              <a:t>困难</a:t>
            </a:r>
            <a:r>
              <a:rPr lang="zh-CN" altLang="zh-CN" sz="2200" dirty="0">
                <a:solidFill>
                  <a:srgbClr val="C00000"/>
                </a:solidFill>
                <a:effectLst/>
                <a:latin typeface="微软雅黑" panose="020B0503020204020204" charset="-122"/>
                <a:ea typeface="微软雅黑" panose="020B0503020204020204" charset="-122"/>
              </a:rPr>
              <a:t>的课程</a:t>
            </a:r>
            <a:r>
              <a:rPr lang="zh-CN" altLang="en-US" sz="2200" dirty="0">
                <a:solidFill>
                  <a:srgbClr val="C00000"/>
                </a:solidFill>
                <a:effectLst/>
                <a:latin typeface="微软雅黑" panose="020B0503020204020204" charset="-122"/>
                <a:ea typeface="微软雅黑" panose="020B0503020204020204" charset="-122"/>
              </a:rPr>
              <a:t>，其难度让人吃惊</a:t>
            </a:r>
            <a:r>
              <a:rPr lang="zh-CN" altLang="en-US" sz="2200" dirty="0">
                <a:solidFill>
                  <a:srgbClr val="C00000"/>
                </a:solidFill>
                <a:latin typeface="微软雅黑" panose="020B0503020204020204" charset="-122"/>
                <a:ea typeface="微软雅黑" panose="020B0503020204020204" charset="-122"/>
              </a:rPr>
              <a:t>。</a:t>
            </a:r>
            <a:endParaRPr lang="zh-CN" altLang="en-US" sz="2200" dirty="0">
              <a:solidFill>
                <a:srgbClr val="C00000"/>
              </a:solidFill>
              <a:effectLst/>
              <a:latin typeface="微软雅黑" panose="020B0503020204020204" charset="-122"/>
              <a:ea typeface="微软雅黑" panose="020B0503020204020204" charset="-122"/>
            </a:endParaRPr>
          </a:p>
        </p:txBody>
      </p:sp>
      <p:sp>
        <p:nvSpPr>
          <p:cNvPr id="12" name="文本框 11"/>
          <p:cNvSpPr txBox="1"/>
          <p:nvPr/>
        </p:nvSpPr>
        <p:spPr>
          <a:xfrm>
            <a:off x="996315" y="5227955"/>
            <a:ext cx="10622915" cy="768350"/>
          </a:xfrm>
          <a:prstGeom prst="rect">
            <a:avLst/>
          </a:prstGeom>
          <a:noFill/>
        </p:spPr>
        <p:txBody>
          <a:bodyPr wrap="square" rtlCol="0">
            <a:spAutoFit/>
          </a:bodyPr>
          <a:lstStyle/>
          <a:p>
            <a:r>
              <a:rPr lang="zh-CN" altLang="en-US" sz="2200" dirty="0">
                <a:solidFill>
                  <a:srgbClr val="C00000"/>
                </a:solidFill>
                <a:effectLst/>
                <a:latin typeface="微软雅黑" panose="020B0503020204020204" charset="-122"/>
                <a:ea typeface="微软雅黑" panose="020B0503020204020204" charset="-122"/>
              </a:rPr>
              <a:t>大学校园里也会举办一些节日活动，会把众多</a:t>
            </a:r>
            <a:r>
              <a:rPr lang="zh-CN" altLang="en-US" sz="2200" u="sng" dirty="0">
                <a:solidFill>
                  <a:srgbClr val="C00000"/>
                </a:solidFill>
                <a:effectLst/>
                <a:latin typeface="微软雅黑" panose="020B0503020204020204" charset="-122"/>
                <a:ea typeface="微软雅黑" panose="020B0503020204020204" charset="-122"/>
              </a:rPr>
              <a:t>娱乐达人</a:t>
            </a:r>
            <a:r>
              <a:rPr lang="zh-CN" altLang="en-US" sz="2200" dirty="0">
                <a:solidFill>
                  <a:srgbClr val="C00000"/>
                </a:solidFill>
                <a:effectLst/>
                <a:latin typeface="微软雅黑" panose="020B0503020204020204" charset="-122"/>
                <a:ea typeface="微软雅黑" panose="020B0503020204020204" charset="-122"/>
              </a:rPr>
              <a:t>从其他高校吸引过来，让你在人前</a:t>
            </a:r>
            <a:r>
              <a:rPr lang="zh-CN" altLang="en-US" sz="2200" u="sng" dirty="0">
                <a:solidFill>
                  <a:srgbClr val="C00000"/>
                </a:solidFill>
                <a:effectLst/>
                <a:latin typeface="微软雅黑" panose="020B0503020204020204" charset="-122"/>
                <a:ea typeface="微软雅黑" panose="020B0503020204020204" charset="-122"/>
              </a:rPr>
              <a:t>炫技</a:t>
            </a:r>
            <a:r>
              <a:rPr lang="zh-CN" altLang="en-US" sz="2200" dirty="0">
                <a:solidFill>
                  <a:srgbClr val="C00000"/>
                </a:solidFill>
                <a:effectLst/>
                <a:latin typeface="微软雅黑" panose="020B0503020204020204" charset="-122"/>
                <a:ea typeface="微软雅黑" panose="020B0503020204020204" charset="-122"/>
              </a:rPr>
              <a:t>。</a:t>
            </a: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692275"/>
            <a:ext cx="10840085" cy="4297680"/>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p>
          <a:p>
            <a:pPr>
              <a:lnSpc>
                <a:spcPct val="114000"/>
              </a:lnSpc>
            </a:pPr>
            <a:r>
              <a:rPr lang="en-US" altLang="zh-CN" sz="2400" dirty="0">
                <a:effectLst/>
                <a:latin typeface="Calibri" panose="020F0502020204030204" pitchFamily="34" charset="0"/>
                <a:ea typeface="等线" panose="02010600030101010101" pitchFamily="2" charset="-122"/>
                <a:cs typeface="Calibri" panose="020F0502020204030204" pitchFamily="34" charset="0"/>
              </a:rPr>
              <a:t>3. You can still be </a:t>
            </a:r>
            <a:r>
              <a:rPr lang="en-US" altLang="zh-CN" sz="2400" b="1" dirty="0">
                <a:effectLst/>
                <a:latin typeface="Calibri" panose="020F0502020204030204" pitchFamily="34" charset="0"/>
                <a:ea typeface="等线" panose="02010600030101010101" pitchFamily="2" charset="-122"/>
                <a:cs typeface="Calibri" panose="020F0502020204030204" pitchFamily="34" charset="0"/>
              </a:rPr>
              <a:t>as good </a:t>
            </a:r>
            <a:r>
              <a:rPr lang="en-US" altLang="zh-CN" sz="2400" dirty="0">
                <a:effectLst/>
                <a:latin typeface="Calibri" panose="020F0502020204030204" pitchFamily="34" charset="0"/>
                <a:ea typeface="等线" panose="02010600030101010101" pitchFamily="2" charset="-122"/>
                <a:cs typeface="Calibri" panose="020F0502020204030204" pitchFamily="34" charset="0"/>
              </a:rPr>
              <a:t>a programmer </a:t>
            </a:r>
            <a:r>
              <a:rPr lang="en-US" altLang="zh-CN" sz="2400" b="1" dirty="0">
                <a:effectLst/>
                <a:latin typeface="Calibri" panose="020F0502020204030204" pitchFamily="34" charset="0"/>
                <a:ea typeface="等线" panose="02010600030101010101" pitchFamily="2" charset="-122"/>
                <a:cs typeface="Calibri" panose="020F0502020204030204" pitchFamily="34" charset="0"/>
              </a:rPr>
              <a:t>as</a:t>
            </a:r>
            <a:r>
              <a:rPr lang="en-US" altLang="zh-CN" sz="2400" dirty="0">
                <a:effectLst/>
                <a:latin typeface="Calibri" panose="020F0502020204030204" pitchFamily="34" charset="0"/>
                <a:ea typeface="等线" panose="02010600030101010101" pitchFamily="2" charset="-122"/>
                <a:cs typeface="Calibri" panose="020F0502020204030204" pitchFamily="34" charset="0"/>
              </a:rPr>
              <a:t> the JEE Advanced </a:t>
            </a:r>
            <a:r>
              <a:rPr lang="en-US" altLang="zh-CN" sz="2400" b="1" dirty="0">
                <a:effectLst/>
                <a:latin typeface="Calibri" panose="020F0502020204030204" pitchFamily="34" charset="0"/>
                <a:ea typeface="等线" panose="02010600030101010101" pitchFamily="2" charset="-122"/>
                <a:cs typeface="Calibri" panose="020F0502020204030204" pitchFamily="34" charset="0"/>
              </a:rPr>
              <a:t>toppe</a:t>
            </a:r>
            <a:r>
              <a:rPr lang="en-US" altLang="zh-CN" sz="2400" dirty="0">
                <a:effectLst/>
                <a:latin typeface="Calibri" panose="020F0502020204030204" pitchFamily="34" charset="0"/>
                <a:ea typeface="等线" panose="02010600030101010101" pitchFamily="2" charset="-122"/>
                <a:cs typeface="Calibri" panose="020F0502020204030204" pitchFamily="34" charset="0"/>
              </a:rPr>
              <a:t>r who </a:t>
            </a:r>
            <a:r>
              <a:rPr lang="en-US" altLang="zh-CN" sz="2400" b="1" dirty="0">
                <a:effectLst/>
                <a:latin typeface="Calibri" panose="020F0502020204030204" pitchFamily="34" charset="0"/>
                <a:ea typeface="等线" panose="02010600030101010101" pitchFamily="2" charset="-122"/>
                <a:cs typeface="Calibri" panose="020F0502020204030204" pitchFamily="34" charset="0"/>
              </a:rPr>
              <a:t>majors</a:t>
            </a:r>
            <a:r>
              <a:rPr lang="en-US" altLang="zh-CN" sz="2400" dirty="0">
                <a:effectLst/>
                <a:latin typeface="Calibri" panose="020F0502020204030204" pitchFamily="34" charset="0"/>
                <a:ea typeface="等线" panose="02010600030101010101" pitchFamily="2" charset="-122"/>
                <a:cs typeface="Calibri" panose="020F0502020204030204" pitchFamily="34" charset="0"/>
              </a:rPr>
              <a:t> in Computer Science and has the option to take courses outside of your major. </a:t>
            </a:r>
          </a:p>
          <a:p>
            <a:pPr>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4. There will be moments that carry a lot of </a:t>
            </a: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sentimental value</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 and you </a:t>
            </a: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can’t help but</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 miss them even years later.</a:t>
            </a: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21" name="文本框 20"/>
          <p:cNvSpPr txBox="1"/>
          <p:nvPr/>
        </p:nvSpPr>
        <p:spPr>
          <a:xfrm>
            <a:off x="6975726" y="487372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13" name="文本框 12"/>
          <p:cNvSpPr txBox="1"/>
          <p:nvPr/>
        </p:nvSpPr>
        <p:spPr>
          <a:xfrm>
            <a:off x="996315" y="3888105"/>
            <a:ext cx="10756265" cy="768350"/>
          </a:xfrm>
          <a:prstGeom prst="rect">
            <a:avLst/>
          </a:prstGeom>
          <a:noFill/>
        </p:spPr>
        <p:txBody>
          <a:bodyPr wrap="square" rtlCol="0">
            <a:spAutoFit/>
          </a:bodyPr>
          <a:lstStyle/>
          <a:p>
            <a:pPr lvl="0"/>
            <a:r>
              <a:rPr lang="zh-CN" altLang="zh-CN" sz="2200" dirty="0">
                <a:solidFill>
                  <a:srgbClr val="C00000"/>
                </a:solidFill>
                <a:latin typeface="微软雅黑" panose="020B0503020204020204" charset="-122"/>
                <a:ea typeface="微软雅黑" panose="020B0503020204020204" charset="-122"/>
                <a:cs typeface="微软雅黑" panose="020B0503020204020204" charset="-122"/>
              </a:rPr>
              <a:t>你依然可以成为</a:t>
            </a:r>
            <a:r>
              <a:rPr lang="zh-CN" altLang="zh-CN" sz="2200" u="sng" dirty="0">
                <a:solidFill>
                  <a:srgbClr val="C00000"/>
                </a:solidFill>
                <a:latin typeface="微软雅黑" panose="020B0503020204020204" charset="-122"/>
                <a:ea typeface="微软雅黑" panose="020B0503020204020204" charset="-122"/>
                <a:cs typeface="微软雅黑" panose="020B0503020204020204" charset="-122"/>
              </a:rPr>
              <a:t>像“联合入学考试”优胜者一样</a:t>
            </a:r>
            <a:r>
              <a:rPr lang="zh-CN" altLang="zh-CN" sz="2200" dirty="0">
                <a:solidFill>
                  <a:srgbClr val="C00000"/>
                </a:solidFill>
                <a:latin typeface="微软雅黑" panose="020B0503020204020204" charset="-122"/>
                <a:ea typeface="微软雅黑" panose="020B0503020204020204" charset="-122"/>
                <a:cs typeface="微软雅黑" panose="020B0503020204020204" charset="-122"/>
              </a:rPr>
              <a:t>出类拔萃的程序设计员，</a:t>
            </a:r>
            <a:r>
              <a:rPr lang="zh-CN" altLang="en-US" sz="2200" dirty="0">
                <a:solidFill>
                  <a:srgbClr val="C00000"/>
                </a:solidFill>
                <a:latin typeface="微软雅黑" panose="020B0503020204020204" charset="-122"/>
                <a:ea typeface="微软雅黑" panose="020B0503020204020204" charset="-122"/>
                <a:cs typeface="微软雅黑" panose="020B0503020204020204" charset="-122"/>
              </a:rPr>
              <a:t>既</a:t>
            </a:r>
            <a:r>
              <a:rPr lang="zh-CN" altLang="zh-CN" sz="2200" u="sng" dirty="0">
                <a:solidFill>
                  <a:srgbClr val="C00000"/>
                </a:solidFill>
                <a:latin typeface="微软雅黑" panose="020B0503020204020204" charset="-122"/>
                <a:ea typeface="微软雅黑" panose="020B0503020204020204" charset="-122"/>
                <a:cs typeface="微软雅黑" panose="020B0503020204020204" charset="-122"/>
              </a:rPr>
              <a:t>主修</a:t>
            </a:r>
            <a:r>
              <a:rPr lang="zh-CN" altLang="zh-CN" sz="2200" dirty="0">
                <a:solidFill>
                  <a:srgbClr val="C00000"/>
                </a:solidFill>
                <a:latin typeface="微软雅黑" panose="020B0503020204020204" charset="-122"/>
                <a:ea typeface="微软雅黑" panose="020B0503020204020204" charset="-122"/>
                <a:cs typeface="微软雅黑" panose="020B0503020204020204" charset="-122"/>
              </a:rPr>
              <a:t>计算机科学，</a:t>
            </a:r>
            <a:r>
              <a:rPr lang="zh-CN" altLang="en-US" sz="2200" dirty="0">
                <a:solidFill>
                  <a:srgbClr val="C00000"/>
                </a:solidFill>
                <a:latin typeface="微软雅黑" panose="020B0503020204020204" charset="-122"/>
                <a:ea typeface="微软雅黑" panose="020B0503020204020204" charset="-122"/>
                <a:cs typeface="微软雅黑" panose="020B0503020204020204" charset="-122"/>
              </a:rPr>
              <a:t>又可以</a:t>
            </a:r>
            <a:r>
              <a:rPr lang="zh-CN" altLang="zh-CN" sz="2200" dirty="0">
                <a:solidFill>
                  <a:srgbClr val="C00000"/>
                </a:solidFill>
                <a:latin typeface="微软雅黑" panose="020B0503020204020204" charset="-122"/>
                <a:ea typeface="微软雅黑" panose="020B0503020204020204" charset="-122"/>
                <a:cs typeface="微软雅黑" panose="020B0503020204020204" charset="-122"/>
              </a:rPr>
              <a:t>选修本专业之外的课程。</a:t>
            </a:r>
          </a:p>
        </p:txBody>
      </p:sp>
      <p:sp>
        <p:nvSpPr>
          <p:cNvPr id="17" name="页脚占位符 2"/>
          <p:cNvSpPr>
            <a:spLocks noGrp="1"/>
          </p:cNvSpPr>
          <p:nvPr/>
        </p:nvSpPr>
        <p:spPr>
          <a:xfrm>
            <a:off x="4069725" y="7440860"/>
            <a:ext cx="4822804"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t>华东师范大学出版社</a:t>
            </a:r>
          </a:p>
        </p:txBody>
      </p:sp>
      <p:sp>
        <p:nvSpPr>
          <p:cNvPr id="5" name="文本框 4"/>
          <p:cNvSpPr txBox="1"/>
          <p:nvPr/>
        </p:nvSpPr>
        <p:spPr>
          <a:xfrm>
            <a:off x="778510" y="5560060"/>
            <a:ext cx="9947275" cy="429895"/>
          </a:xfrm>
          <a:prstGeom prst="rect">
            <a:avLst/>
          </a:prstGeom>
          <a:noFill/>
        </p:spPr>
        <p:txBody>
          <a:bodyPr wrap="square" rtlCol="0">
            <a:spAutoFit/>
          </a:bodyPr>
          <a:lstStyle/>
          <a:p>
            <a:r>
              <a:rPr lang="zh-CN" altLang="en-US" sz="2200" dirty="0">
                <a:solidFill>
                  <a:srgbClr val="C00000"/>
                </a:solidFill>
                <a:latin typeface="微软雅黑" panose="020B0503020204020204" charset="-122"/>
                <a:ea typeface="微软雅黑" panose="020B0503020204020204" charset="-122"/>
              </a:rPr>
              <a:t>（你的大学生活中）会有一些</a:t>
            </a:r>
            <a:r>
              <a:rPr lang="zh-CN" altLang="en-US" sz="2200" u="sng" dirty="0">
                <a:solidFill>
                  <a:srgbClr val="C00000"/>
                </a:solidFill>
                <a:latin typeface="微软雅黑" panose="020B0503020204020204" charset="-122"/>
                <a:ea typeface="微软雅黑" panose="020B0503020204020204" charset="-122"/>
              </a:rPr>
              <a:t>富有情感价值</a:t>
            </a:r>
            <a:r>
              <a:rPr lang="zh-CN" altLang="en-US" sz="2200" dirty="0">
                <a:solidFill>
                  <a:srgbClr val="C00000"/>
                </a:solidFill>
                <a:latin typeface="微软雅黑" panose="020B0503020204020204" charset="-122"/>
                <a:ea typeface="微软雅黑" panose="020B0503020204020204" charset="-122"/>
              </a:rPr>
              <a:t>的时刻，让你多年后</a:t>
            </a:r>
            <a:r>
              <a:rPr lang="zh-CN" altLang="en-US" sz="2200" u="sng" dirty="0">
                <a:solidFill>
                  <a:srgbClr val="C00000"/>
                </a:solidFill>
                <a:latin typeface="微软雅黑" panose="020B0503020204020204" charset="-122"/>
                <a:ea typeface="微软雅黑" panose="020B0503020204020204" charset="-122"/>
              </a:rPr>
              <a:t>依然难以</a:t>
            </a:r>
            <a:r>
              <a:rPr lang="zh-CN" altLang="en-US" sz="2200" dirty="0">
                <a:solidFill>
                  <a:srgbClr val="C00000"/>
                </a:solidFill>
                <a:latin typeface="微软雅黑" panose="020B0503020204020204" charset="-122"/>
                <a:ea typeface="微软雅黑" panose="020B0503020204020204" charset="-122"/>
              </a:rPr>
              <a:t>忘怀。</a:t>
            </a:r>
            <a:endParaRPr lang="zh-CN" altLang="en-US" sz="2200" dirty="0">
              <a:solidFill>
                <a:srgbClr val="C00000"/>
              </a:solidFill>
              <a:effectLst/>
              <a:latin typeface="微软雅黑" panose="020B0503020204020204" charset="-122"/>
              <a:ea typeface="微软雅黑" panose="020B0503020204020204" charset="-122"/>
            </a:endParaRPr>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2"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6" name="图片 5"/>
          <p:cNvPicPr>
            <a:picLocks noChangeAspect="1"/>
          </p:cNvPicPr>
          <p:nvPr/>
        </p:nvPicPr>
        <p:blipFill>
          <a:blip r:embed="rId3"/>
          <a:stretch>
            <a:fillRect/>
          </a:stretch>
        </p:blipFill>
        <p:spPr>
          <a:xfrm>
            <a:off x="783672" y="1682289"/>
            <a:ext cx="640936" cy="562294"/>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78592" y="1610534"/>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692275"/>
            <a:ext cx="10840085" cy="3456305"/>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p>
          <a:p>
            <a:pPr algn="just">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5. All these things</a:t>
            </a: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 make</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 you more emotional when you </a:t>
            </a: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bid adieu to</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 the institution.</a:t>
            </a: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6. You can work for a </a:t>
            </a: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non-profit</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 organization and even gain the satisfaction of being a </a:t>
            </a: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humanitarian</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21" name="文本框 20"/>
          <p:cNvSpPr txBox="1"/>
          <p:nvPr/>
        </p:nvSpPr>
        <p:spPr>
          <a:xfrm>
            <a:off x="6975726" y="487372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17" name="页脚占位符 2"/>
          <p:cNvSpPr>
            <a:spLocks noGrp="1"/>
          </p:cNvSpPr>
          <p:nvPr/>
        </p:nvSpPr>
        <p:spPr>
          <a:xfrm>
            <a:off x="4069725" y="7440860"/>
            <a:ext cx="4822804"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t>华东师范大学出版社</a:t>
            </a:r>
          </a:p>
        </p:txBody>
      </p:sp>
      <p:sp>
        <p:nvSpPr>
          <p:cNvPr id="6" name="文本框 5"/>
          <p:cNvSpPr txBox="1"/>
          <p:nvPr/>
        </p:nvSpPr>
        <p:spPr>
          <a:xfrm>
            <a:off x="931051" y="3524425"/>
            <a:ext cx="11489107" cy="429895"/>
          </a:xfrm>
          <a:prstGeom prst="rect">
            <a:avLst/>
          </a:prstGeom>
          <a:noFill/>
        </p:spPr>
        <p:txBody>
          <a:bodyPr wrap="square" rtlCol="0">
            <a:spAutoFit/>
          </a:bodyPr>
          <a:lstStyle/>
          <a:p>
            <a:r>
              <a:rPr lang="zh-CN" altLang="en-US" sz="2200" dirty="0">
                <a:solidFill>
                  <a:srgbClr val="C00000"/>
                </a:solidFill>
                <a:latin typeface="微软雅黑" panose="020B0503020204020204" charset="-122"/>
                <a:ea typeface="微软雅黑" panose="020B0503020204020204" charset="-122"/>
              </a:rPr>
              <a:t>这一切都会</a:t>
            </a:r>
            <a:r>
              <a:rPr lang="zh-CN" altLang="en-US" sz="2200" u="sng" dirty="0">
                <a:solidFill>
                  <a:srgbClr val="C00000"/>
                </a:solidFill>
                <a:latin typeface="微软雅黑" panose="020B0503020204020204" charset="-122"/>
                <a:ea typeface="微软雅黑" panose="020B0503020204020204" charset="-122"/>
              </a:rPr>
              <a:t>让</a:t>
            </a:r>
            <a:r>
              <a:rPr lang="zh-CN" altLang="en-US" sz="2200" dirty="0">
                <a:solidFill>
                  <a:srgbClr val="C00000"/>
                </a:solidFill>
                <a:latin typeface="微软雅黑" panose="020B0503020204020204" charset="-122"/>
                <a:ea typeface="微软雅黑" panose="020B0503020204020204" charset="-122"/>
              </a:rPr>
              <a:t>你在</a:t>
            </a:r>
            <a:r>
              <a:rPr lang="zh-CN" altLang="en-US" sz="2200" u="sng" dirty="0">
                <a:solidFill>
                  <a:srgbClr val="C00000"/>
                </a:solidFill>
                <a:latin typeface="微软雅黑" panose="020B0503020204020204" charset="-122"/>
                <a:ea typeface="微软雅黑" panose="020B0503020204020204" charset="-122"/>
              </a:rPr>
              <a:t>告别大学</a:t>
            </a:r>
            <a:r>
              <a:rPr lang="zh-CN" altLang="en-US" sz="2200" dirty="0">
                <a:solidFill>
                  <a:srgbClr val="C00000"/>
                </a:solidFill>
                <a:latin typeface="微软雅黑" panose="020B0503020204020204" charset="-122"/>
                <a:ea typeface="微软雅黑" panose="020B0503020204020204" charset="-122"/>
              </a:rPr>
              <a:t>之际更加情不自已。</a:t>
            </a:r>
            <a:endParaRPr lang="zh-CN" altLang="en-US" sz="2200" dirty="0">
              <a:solidFill>
                <a:srgbClr val="C00000"/>
              </a:solidFill>
              <a:effectLst/>
              <a:latin typeface="微软雅黑" panose="020B0503020204020204" charset="-122"/>
              <a:ea typeface="微软雅黑" panose="020B0503020204020204" charset="-122"/>
            </a:endParaRPr>
          </a:p>
        </p:txBody>
      </p:sp>
      <p:sp>
        <p:nvSpPr>
          <p:cNvPr id="10" name="文本框 9"/>
          <p:cNvSpPr txBox="1"/>
          <p:nvPr/>
        </p:nvSpPr>
        <p:spPr>
          <a:xfrm>
            <a:off x="974384" y="5245955"/>
            <a:ext cx="11445774" cy="429895"/>
          </a:xfrm>
          <a:prstGeom prst="rect">
            <a:avLst/>
          </a:prstGeom>
          <a:noFill/>
        </p:spPr>
        <p:txBody>
          <a:bodyPr wrap="square" rtlCol="0">
            <a:spAutoFit/>
          </a:bodyPr>
          <a:lstStyle/>
          <a:p>
            <a:pPr lvl="0"/>
            <a:r>
              <a:rPr lang="zh-CN" altLang="en-US" sz="2200" dirty="0">
                <a:solidFill>
                  <a:srgbClr val="C00000"/>
                </a:solidFill>
                <a:latin typeface="微软雅黑" panose="020B0503020204020204" charset="-122"/>
                <a:ea typeface="微软雅黑" panose="020B0503020204020204" charset="-122"/>
              </a:rPr>
              <a:t>你可以去为</a:t>
            </a:r>
            <a:r>
              <a:rPr lang="zh-CN" altLang="en-US" sz="2200" u="sng" dirty="0">
                <a:solidFill>
                  <a:srgbClr val="C00000"/>
                </a:solidFill>
                <a:latin typeface="微软雅黑" panose="020B0503020204020204" charset="-122"/>
                <a:ea typeface="微软雅黑" panose="020B0503020204020204" charset="-122"/>
              </a:rPr>
              <a:t>非营利</a:t>
            </a:r>
            <a:r>
              <a:rPr lang="zh-CN" altLang="en-US" sz="2200" dirty="0">
                <a:solidFill>
                  <a:srgbClr val="C00000"/>
                </a:solidFill>
                <a:latin typeface="微软雅黑" panose="020B0503020204020204" charset="-122"/>
                <a:ea typeface="微软雅黑" panose="020B0503020204020204" charset="-122"/>
              </a:rPr>
              <a:t>组织工作，甚至会因为成为</a:t>
            </a:r>
            <a:r>
              <a:rPr lang="zh-CN" altLang="en-US" sz="2200" u="sng" dirty="0">
                <a:solidFill>
                  <a:srgbClr val="C00000"/>
                </a:solidFill>
                <a:latin typeface="微软雅黑" panose="020B0503020204020204" charset="-122"/>
                <a:ea typeface="微软雅黑" panose="020B0503020204020204" charset="-122"/>
              </a:rPr>
              <a:t>人道主义工作者</a:t>
            </a:r>
            <a:r>
              <a:rPr lang="zh-CN" altLang="en-US" sz="2200" dirty="0">
                <a:solidFill>
                  <a:srgbClr val="C00000"/>
                </a:solidFill>
                <a:latin typeface="微软雅黑" panose="020B0503020204020204" charset="-122"/>
                <a:ea typeface="微软雅黑" panose="020B0503020204020204" charset="-122"/>
              </a:rPr>
              <a:t>而感到心满意足。</a:t>
            </a:r>
            <a:endParaRPr lang="zh-CN" altLang="zh-CN" sz="2200" dirty="0">
              <a:solidFill>
                <a:srgbClr val="C00000"/>
              </a:solidFill>
              <a:latin typeface="微软雅黑" panose="020B0503020204020204" charset="-122"/>
              <a:ea typeface="微软雅黑" panose="020B0503020204020204" charset="-122"/>
            </a:endParaRPr>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2"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78592" y="1619424"/>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692275"/>
            <a:ext cx="10840085" cy="3876675"/>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p>
          <a:p>
            <a:pPr algn="just">
              <a:lnSpc>
                <a:spcPct val="114000"/>
              </a:lnSpc>
            </a:pPr>
            <a:r>
              <a:rPr lang="en-US" altLang="zh-CN" sz="2400" b="1" dirty="0">
                <a:effectLst/>
                <a:latin typeface="Calibri" panose="020F0502020204030204" pitchFamily="34" charset="0"/>
                <a:ea typeface="等线" panose="02010600030101010101" pitchFamily="2" charset="-122"/>
                <a:cs typeface="Calibri" panose="020F0502020204030204" pitchFamily="34" charset="0"/>
                <a:sym typeface="+mn-ea"/>
              </a:rPr>
              <a:t>7. E</a:t>
            </a: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very nook and corner </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of the college you’d find a peaceful spot full of natural surroundings, whose value you will</a:t>
            </a:r>
            <a:r>
              <a:rPr lang="en-US" altLang="zh-CN" sz="2400" dirty="0">
                <a:effectLst/>
                <a:latin typeface="Calibri" panose="020F0502020204030204" pitchFamily="34" charset="0"/>
                <a:ea typeface="等线" panose="02010600030101010101" pitchFamily="2" charset="-122"/>
                <a:cs typeface="Calibri" panose="020F0502020204030204" pitchFamily="34" charset="0"/>
                <a:sym typeface="+mn-ea"/>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only realize once you graduate from your campus.</a:t>
            </a: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8. Life at college is a wild </a:t>
            </a: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mishmash</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 of experiences, what with all sort of hilarious stuff </a:t>
            </a: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going down</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 in the hostels.</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21" name="文本框 20"/>
          <p:cNvSpPr txBox="1"/>
          <p:nvPr/>
        </p:nvSpPr>
        <p:spPr>
          <a:xfrm>
            <a:off x="6975726" y="487372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17" name="页脚占位符 2"/>
          <p:cNvSpPr>
            <a:spLocks noGrp="1"/>
          </p:cNvSpPr>
          <p:nvPr/>
        </p:nvSpPr>
        <p:spPr>
          <a:xfrm>
            <a:off x="4069725" y="7440860"/>
            <a:ext cx="4822804"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t>华东师范大学出版社</a:t>
            </a:r>
          </a:p>
        </p:txBody>
      </p:sp>
      <p:sp>
        <p:nvSpPr>
          <p:cNvPr id="5" name="文本框 4"/>
          <p:cNvSpPr txBox="1"/>
          <p:nvPr/>
        </p:nvSpPr>
        <p:spPr>
          <a:xfrm>
            <a:off x="916305" y="3862705"/>
            <a:ext cx="10575925" cy="768350"/>
          </a:xfrm>
          <a:prstGeom prst="rect">
            <a:avLst/>
          </a:prstGeom>
          <a:noFill/>
        </p:spPr>
        <p:txBody>
          <a:bodyPr wrap="square" rtlCol="0">
            <a:spAutoFit/>
          </a:bodyPr>
          <a:lstStyle/>
          <a:p>
            <a:r>
              <a:rPr lang="zh-CN" altLang="zh-CN" sz="2200" dirty="0">
                <a:solidFill>
                  <a:srgbClr val="C00000"/>
                </a:solidFill>
                <a:latin typeface="微软雅黑" panose="020B0503020204020204" charset="-122"/>
                <a:ea typeface="微软雅黑" panose="020B0503020204020204" charset="-122"/>
              </a:rPr>
              <a:t>大学校园里</a:t>
            </a:r>
            <a:r>
              <a:rPr lang="zh-CN" altLang="zh-CN" sz="2200" u="sng" dirty="0">
                <a:solidFill>
                  <a:srgbClr val="C00000"/>
                </a:solidFill>
                <a:latin typeface="微软雅黑" panose="020B0503020204020204" charset="-122"/>
                <a:ea typeface="微软雅黑" panose="020B0503020204020204" charset="-122"/>
              </a:rPr>
              <a:t>处处</a:t>
            </a:r>
            <a:r>
              <a:rPr lang="zh-CN" altLang="zh-CN" sz="2200" dirty="0">
                <a:solidFill>
                  <a:srgbClr val="C00000"/>
                </a:solidFill>
                <a:latin typeface="微软雅黑" panose="020B0503020204020204" charset="-122"/>
                <a:ea typeface="微软雅黑" panose="020B0503020204020204" charset="-122"/>
              </a:rPr>
              <a:t>都有环境宜人、风光静谧的去处，但只有在毕业离开校园后，你才会意识到它们的价值。</a:t>
            </a:r>
            <a:endParaRPr lang="zh-CN" altLang="en-US" sz="2200" dirty="0">
              <a:solidFill>
                <a:srgbClr val="C00000"/>
              </a:solidFill>
              <a:effectLst/>
              <a:latin typeface="微软雅黑" panose="020B0503020204020204" charset="-122"/>
              <a:ea typeface="微软雅黑" panose="020B0503020204020204" charset="-122"/>
            </a:endParaRPr>
          </a:p>
        </p:txBody>
      </p:sp>
      <p:sp>
        <p:nvSpPr>
          <p:cNvPr id="11" name="文本框 10"/>
          <p:cNvSpPr txBox="1"/>
          <p:nvPr/>
        </p:nvSpPr>
        <p:spPr>
          <a:xfrm>
            <a:off x="916305" y="5568950"/>
            <a:ext cx="10790555" cy="429895"/>
          </a:xfrm>
          <a:prstGeom prst="rect">
            <a:avLst/>
          </a:prstGeom>
          <a:noFill/>
        </p:spPr>
        <p:txBody>
          <a:bodyPr wrap="square" rtlCol="0">
            <a:spAutoFit/>
          </a:bodyPr>
          <a:lstStyle/>
          <a:p>
            <a:pPr lvl="0"/>
            <a:r>
              <a:rPr lang="zh-CN" altLang="zh-CN" sz="2200" dirty="0">
                <a:solidFill>
                  <a:srgbClr val="C00000"/>
                </a:solidFill>
                <a:latin typeface="微软雅黑" panose="020B0503020204020204" charset="-122"/>
                <a:ea typeface="微软雅黑" panose="020B0503020204020204" charset="-122"/>
              </a:rPr>
              <a:t>大学生活</a:t>
            </a:r>
            <a:r>
              <a:rPr lang="zh-CN" altLang="en-US" sz="2200" u="sng" dirty="0">
                <a:solidFill>
                  <a:srgbClr val="C00000"/>
                </a:solidFill>
                <a:latin typeface="微软雅黑" panose="020B0503020204020204" charset="-122"/>
                <a:ea typeface="微软雅黑" panose="020B0503020204020204" charset="-122"/>
              </a:rPr>
              <a:t>杂糅</a:t>
            </a:r>
            <a:r>
              <a:rPr lang="zh-CN" altLang="en-US" sz="2200" dirty="0">
                <a:solidFill>
                  <a:srgbClr val="C00000"/>
                </a:solidFill>
                <a:latin typeface="微软雅黑" panose="020B0503020204020204" charset="-122"/>
                <a:ea typeface="微软雅黑" panose="020B0503020204020204" charset="-122"/>
              </a:rPr>
              <a:t>着许多欢闹的经历</a:t>
            </a:r>
            <a:r>
              <a:rPr lang="zh-CN" altLang="zh-CN" sz="2200" dirty="0">
                <a:solidFill>
                  <a:srgbClr val="C00000"/>
                </a:solidFill>
                <a:latin typeface="微软雅黑" panose="020B0503020204020204" charset="-122"/>
                <a:ea typeface="微软雅黑" panose="020B0503020204020204" charset="-122"/>
              </a:rPr>
              <a:t>，因为里面交融着宿舍里</a:t>
            </a:r>
            <a:r>
              <a:rPr lang="zh-CN" altLang="zh-CN" sz="2200" u="sng" dirty="0">
                <a:solidFill>
                  <a:srgbClr val="C00000"/>
                </a:solidFill>
                <a:latin typeface="微软雅黑" panose="020B0503020204020204" charset="-122"/>
                <a:ea typeface="微软雅黑" panose="020B0503020204020204" charset="-122"/>
              </a:rPr>
              <a:t>发生</a:t>
            </a:r>
            <a:r>
              <a:rPr lang="zh-CN" altLang="zh-CN" sz="2200" dirty="0">
                <a:solidFill>
                  <a:srgbClr val="C00000"/>
                </a:solidFill>
                <a:latin typeface="微软雅黑" panose="020B0503020204020204" charset="-122"/>
                <a:ea typeface="微软雅黑" panose="020B0503020204020204" charset="-122"/>
              </a:rPr>
              <a:t>的种种</a:t>
            </a:r>
            <a:r>
              <a:rPr lang="zh-CN" altLang="en-US" sz="2200" dirty="0">
                <a:solidFill>
                  <a:srgbClr val="C00000"/>
                </a:solidFill>
                <a:latin typeface="微软雅黑" panose="020B0503020204020204" charset="-122"/>
                <a:ea typeface="微软雅黑" panose="020B0503020204020204" charset="-122"/>
              </a:rPr>
              <a:t>引人捧腹的趣事</a:t>
            </a:r>
            <a:r>
              <a:rPr lang="zh-CN" altLang="zh-CN" sz="2200" dirty="0">
                <a:solidFill>
                  <a:srgbClr val="C00000"/>
                </a:solidFill>
                <a:latin typeface="微软雅黑" panose="020B0503020204020204" charset="-122"/>
                <a:ea typeface="微软雅黑" panose="020B0503020204020204" charset="-122"/>
              </a:rPr>
              <a:t>。</a:t>
            </a:r>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2"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700405" y="1663700"/>
            <a:ext cx="11056620" cy="4405630"/>
          </a:xfrm>
          <a:prstGeom prst="rect">
            <a:avLst/>
          </a:prstGeom>
          <a:noFill/>
        </p:spPr>
        <p:txBody>
          <a:bodyPr wrap="square">
            <a:spAutoFit/>
          </a:bodyPr>
          <a:lstStyle/>
          <a:p>
            <a:pPr algn="l" fontAlgn="auto">
              <a:lnSpc>
                <a:spcPct val="120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gn="just" fontAlgn="auto">
              <a:lnSpc>
                <a:spcPct val="120000"/>
              </a:lnSpc>
            </a:pPr>
            <a:r>
              <a:rPr lang="en-US" altLang="zh-CN" sz="2400" i="1" dirty="0">
                <a:solidFill>
                  <a:srgbClr val="0070C0"/>
                </a:solidFill>
                <a:effectLst/>
                <a:latin typeface="Calibri" panose="020F0502020204030204" pitchFamily="34" charset="0"/>
                <a:ea typeface="黑体" panose="02010609060101010101" pitchFamily="49" charset="-122"/>
                <a:cs typeface="Calibri" panose="020F0502020204030204" pitchFamily="34" charset="0"/>
              </a:rPr>
              <a:t>Translate the following Chinese sentences into English by using the words or expressions given in the brackets.</a:t>
            </a:r>
          </a:p>
          <a:p>
            <a:pPr algn="just">
              <a:lnSpc>
                <a:spcPts val="2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marL="457200" indent="-457200" algn="just">
              <a:lnSpc>
                <a:spcPts val="2000"/>
              </a:lnSpc>
              <a:buAutoNum type="arabicPeriod"/>
            </a:pPr>
            <a:r>
              <a:rPr lang="zh-CN" altLang="zh-CN" sz="2200" dirty="0">
                <a:effectLst/>
                <a:latin typeface="微软雅黑" panose="020B0503020204020204" charset="-122"/>
                <a:ea typeface="微软雅黑" panose="020B0503020204020204" charset="-122"/>
                <a:cs typeface="微软雅黑" panose="020B0503020204020204" charset="-122"/>
              </a:rPr>
              <a:t>生活教会我一件事：不要评判别人。</a:t>
            </a:r>
            <a:r>
              <a:rPr lang="en-US" altLang="zh-CN" sz="2200" dirty="0">
                <a:effectLst/>
                <a:latin typeface="微软雅黑" panose="020B0503020204020204" charset="-122"/>
                <a:ea typeface="微软雅黑" panose="020B0503020204020204" charset="-122"/>
                <a:cs typeface="微软雅黑" panose="020B0503020204020204" charset="-122"/>
              </a:rPr>
              <a:t>(lesson, judge)</a:t>
            </a:r>
          </a:p>
          <a:p>
            <a:pPr algn="just">
              <a:lnSpc>
                <a:spcPts val="2000"/>
              </a:lnSpc>
            </a:pPr>
            <a:r>
              <a:rPr lang="en-US" altLang="zh-CN" sz="2400" dirty="0">
                <a:latin typeface="Calibri" panose="020F0502020204030204" pitchFamily="34" charset="0"/>
                <a:ea typeface="宋体" panose="02010600030101010101" pitchFamily="2" charset="-122"/>
                <a:cs typeface="Calibri" panose="020F0502020204030204" pitchFamily="34" charset="0"/>
              </a:rPr>
              <a:t>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l">
              <a:lnSpc>
                <a:spcPct val="114000"/>
              </a:lnSpc>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gn="just">
              <a:lnSpc>
                <a:spcPts val="2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2.   </a:t>
            </a:r>
            <a:r>
              <a:rPr lang="zh-CN" altLang="zh-CN" sz="2200" dirty="0">
                <a:effectLst/>
                <a:latin typeface="微软雅黑" panose="020B0503020204020204" charset="-122"/>
                <a:ea typeface="微软雅黑" panose="020B0503020204020204" charset="-122"/>
                <a:cs typeface="微软雅黑" panose="020B0503020204020204" charset="-122"/>
              </a:rPr>
              <a:t>有一天当你看到大学生活的照片，你只会默默地微笑。</a:t>
            </a:r>
            <a:r>
              <a:rPr lang="en-US" altLang="zh-CN" sz="2200" dirty="0">
                <a:effectLst/>
                <a:latin typeface="微软雅黑" panose="020B0503020204020204" charset="-122"/>
                <a:ea typeface="微软雅黑" panose="020B0503020204020204" charset="-122"/>
                <a:cs typeface="微软雅黑" panose="020B0503020204020204" charset="-122"/>
              </a:rPr>
              <a:t>(land up)</a:t>
            </a:r>
          </a:p>
          <a:p>
            <a:pPr algn="just">
              <a:lnSpc>
                <a:spcPts val="2000"/>
              </a:lnSpc>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gn="just">
              <a:lnSpc>
                <a:spcPts val="2000"/>
              </a:lnSpc>
            </a:pPr>
            <a:endParaRPr lang="en-US"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ts val="2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ts val="2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3.   </a:t>
            </a:r>
            <a:r>
              <a:rPr lang="zh-CN" altLang="zh-CN" sz="2200" dirty="0">
                <a:effectLst/>
                <a:latin typeface="微软雅黑" panose="020B0503020204020204" charset="-122"/>
                <a:ea typeface="微软雅黑" panose="020B0503020204020204" charset="-122"/>
                <a:cs typeface="微软雅黑" panose="020B0503020204020204" charset="-122"/>
              </a:rPr>
              <a:t>上大学助他出人头地。</a:t>
            </a:r>
            <a:r>
              <a:rPr lang="en-US" altLang="zh-CN" sz="2200" dirty="0">
                <a:effectLst/>
                <a:latin typeface="微软雅黑" panose="020B0503020204020204" charset="-122"/>
                <a:ea typeface="微软雅黑" panose="020B0503020204020204" charset="-122"/>
                <a:cs typeface="微软雅黑" panose="020B0503020204020204" charset="-122"/>
              </a:rPr>
              <a:t>(help… with, ladder of success)</a:t>
            </a:r>
          </a:p>
          <a:p>
            <a:pPr algn="just">
              <a:lnSpc>
                <a:spcPts val="2000"/>
              </a:lnSpc>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gn="just">
              <a:lnSpc>
                <a:spcPts val="2000"/>
              </a:lnSpc>
            </a:pPr>
            <a:endParaRPr lang="en-US" altLang="zh-CN" sz="2200" b="1" dirty="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6897621" y="48451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12" name="文本框 11"/>
          <p:cNvSpPr txBox="1"/>
          <p:nvPr/>
        </p:nvSpPr>
        <p:spPr>
          <a:xfrm>
            <a:off x="1159810" y="3598648"/>
            <a:ext cx="5740546" cy="461665"/>
          </a:xfrm>
          <a:prstGeom prst="rect">
            <a:avLst/>
          </a:prstGeom>
          <a:noFill/>
        </p:spPr>
        <p:txBody>
          <a:bodyPr wrap="none" rtlCol="0">
            <a:spAutoFit/>
          </a:bodyPr>
          <a:lstStyle/>
          <a:p>
            <a:pPr algn="l"/>
            <a:r>
              <a:rPr lang="en-US" altLang="zh-CN" sz="2400" dirty="0">
                <a:effectLst/>
                <a:latin typeface="Calibri" panose="020F0502020204030204" pitchFamily="34" charset="0"/>
                <a:ea typeface="等线" panose="02010600030101010101" pitchFamily="2" charset="-122"/>
                <a:cs typeface="Calibri" panose="020F0502020204030204" pitchFamily="34" charset="0"/>
              </a:rPr>
              <a:t>A </a:t>
            </a:r>
            <a:r>
              <a:rPr lang="en-US" altLang="zh-CN" sz="2400" dirty="0">
                <a:solidFill>
                  <a:srgbClr val="C00000"/>
                </a:solidFill>
                <a:effectLst/>
                <a:latin typeface="Calibri" panose="020F0502020204030204" pitchFamily="34" charset="0"/>
                <a:ea typeface="等线" panose="02010600030101010101" pitchFamily="2" charset="-122"/>
                <a:cs typeface="Calibri" panose="020F0502020204030204" pitchFamily="34" charset="0"/>
              </a:rPr>
              <a:t>lesson </a:t>
            </a:r>
            <a:r>
              <a:rPr lang="en-US" altLang="zh-CN" sz="2400" dirty="0">
                <a:effectLst/>
                <a:latin typeface="Calibri" panose="020F0502020204030204" pitchFamily="34" charset="0"/>
                <a:ea typeface="等线" panose="02010600030101010101" pitchFamily="2" charset="-122"/>
                <a:cs typeface="Calibri" panose="020F0502020204030204" pitchFamily="34" charset="0"/>
              </a:rPr>
              <a:t>I learned from my life: don’t </a:t>
            </a:r>
            <a:r>
              <a:rPr lang="en-US" altLang="zh-CN" sz="2400" dirty="0">
                <a:solidFill>
                  <a:srgbClr val="C00000"/>
                </a:solidFill>
                <a:effectLst/>
                <a:latin typeface="Calibri" panose="020F0502020204030204" pitchFamily="34" charset="0"/>
                <a:ea typeface="等线" panose="02010600030101010101" pitchFamily="2" charset="-122"/>
                <a:cs typeface="Calibri" panose="020F0502020204030204" pitchFamily="34" charset="0"/>
              </a:rPr>
              <a:t>judge.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3" name="文本框 12"/>
          <p:cNvSpPr txBox="1"/>
          <p:nvPr/>
        </p:nvSpPr>
        <p:spPr>
          <a:xfrm>
            <a:off x="1159810" y="4479385"/>
            <a:ext cx="11170174" cy="461665"/>
          </a:xfrm>
          <a:prstGeom prst="rect">
            <a:avLst/>
          </a:prstGeom>
          <a:noFill/>
        </p:spPr>
        <p:txBody>
          <a:bodyPr wrap="none" rtlCol="0">
            <a:spAutoFit/>
          </a:bodyPr>
          <a:lstStyle/>
          <a:p>
            <a:r>
              <a:rPr lang="en-US" altLang="zh-CN" sz="2400" dirty="0"/>
              <a:t>One day when you see pictures from your life at college, you’ll </a:t>
            </a:r>
            <a:r>
              <a:rPr lang="en-US" altLang="zh-CN" sz="2400" dirty="0">
                <a:solidFill>
                  <a:srgbClr val="C00000"/>
                </a:solidFill>
              </a:rPr>
              <a:t>land up </a:t>
            </a:r>
            <a:r>
              <a:rPr lang="en-US" altLang="zh-CN" sz="2400" dirty="0"/>
              <a:t>smiling silently.</a:t>
            </a:r>
            <a:endParaRPr lang="zh-CN" altLang="zh-CN" sz="2400" dirty="0"/>
          </a:p>
        </p:txBody>
      </p:sp>
      <p:sp>
        <p:nvSpPr>
          <p:cNvPr id="18" name="文本框 17"/>
          <p:cNvSpPr txBox="1"/>
          <p:nvPr/>
        </p:nvSpPr>
        <p:spPr>
          <a:xfrm>
            <a:off x="1159810" y="5555392"/>
            <a:ext cx="10552581" cy="461665"/>
          </a:xfrm>
          <a:prstGeom prst="rect">
            <a:avLst/>
          </a:prstGeom>
          <a:noFill/>
        </p:spPr>
        <p:txBody>
          <a:bodyPr wrap="square" rtlCol="0">
            <a:spAutoFit/>
          </a:bodyPr>
          <a:lstStyle/>
          <a:p>
            <a:r>
              <a:rPr lang="en-US" altLang="zh-CN" sz="2400" dirty="0"/>
              <a:t>Going to college </a:t>
            </a:r>
            <a:r>
              <a:rPr lang="en-US" altLang="zh-CN" sz="2400" dirty="0">
                <a:solidFill>
                  <a:srgbClr val="C00000"/>
                </a:solidFill>
              </a:rPr>
              <a:t>helped</a:t>
            </a:r>
            <a:r>
              <a:rPr lang="en-US" altLang="zh-CN" sz="2400" dirty="0"/>
              <a:t> him </a:t>
            </a:r>
            <a:r>
              <a:rPr lang="en-US" altLang="zh-CN" sz="2400" dirty="0">
                <a:solidFill>
                  <a:srgbClr val="C00000"/>
                </a:solidFill>
              </a:rPr>
              <a:t>with climbing up the ladder of success</a:t>
            </a:r>
            <a:r>
              <a:rPr lang="en-US" altLang="zh-CN" sz="2400" dirty="0"/>
              <a:t>.</a:t>
            </a:r>
            <a:endParaRPr lang="zh-CN" altLang="zh-CN" sz="2400" dirty="0"/>
          </a:p>
        </p:txBody>
      </p:sp>
      <p:pic>
        <p:nvPicPr>
          <p:cNvPr id="22" name="图片 21"/>
          <p:cNvPicPr>
            <a:picLocks noChangeAspect="1"/>
          </p:cNvPicPr>
          <p:nvPr/>
        </p:nvPicPr>
        <p:blipFill>
          <a:blip r:embed="rId2"/>
          <a:stretch>
            <a:fillRect/>
          </a:stretch>
        </p:blipFill>
        <p:spPr>
          <a:xfrm>
            <a:off x="614552" y="1625333"/>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700405" y="1663700"/>
            <a:ext cx="11056620" cy="3601085"/>
          </a:xfrm>
          <a:prstGeom prst="rect">
            <a:avLst/>
          </a:prstGeom>
          <a:noFill/>
        </p:spPr>
        <p:txBody>
          <a:bodyPr wrap="square">
            <a:spAutoFit/>
          </a:bodyPr>
          <a:lstStyle/>
          <a:p>
            <a:pPr algn="l" fontAlgn="auto">
              <a:lnSpc>
                <a:spcPct val="120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gn="just" fontAlgn="auto">
              <a:lnSpc>
                <a:spcPct val="120000"/>
              </a:lnSpc>
            </a:pPr>
            <a:r>
              <a:rPr lang="en-US" altLang="zh-CN" sz="2400" i="1" dirty="0">
                <a:solidFill>
                  <a:srgbClr val="0070C0"/>
                </a:solidFill>
                <a:effectLst/>
                <a:latin typeface="Calibri" panose="020F0502020204030204" pitchFamily="34" charset="0"/>
                <a:ea typeface="黑体" panose="02010609060101010101" pitchFamily="49" charset="-122"/>
                <a:cs typeface="Calibri" panose="020F0502020204030204" pitchFamily="34" charset="0"/>
              </a:rPr>
              <a:t>Translate the following Chinese sentences into English by using the words or expressions given in the brackets.</a:t>
            </a: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gn="just">
              <a:lnSpc>
                <a:spcPts val="2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ts val="2000"/>
              </a:lnSpc>
            </a:pPr>
            <a:r>
              <a:rPr lang="en-US" altLang="zh-CN" sz="2400" dirty="0">
                <a:effectLst/>
                <a:latin typeface="Calibri" panose="020F0502020204030204" pitchFamily="34" charset="0"/>
                <a:ea typeface="等线" panose="02010600030101010101" pitchFamily="2" charset="-122"/>
                <a:cs typeface="Calibri" panose="020F0502020204030204" pitchFamily="34" charset="0"/>
              </a:rPr>
              <a:t>4.   </a:t>
            </a:r>
            <a:r>
              <a:rPr lang="zh-CN" altLang="zh-CN" sz="2200" dirty="0">
                <a:effectLst/>
                <a:latin typeface="微软雅黑" panose="020B0503020204020204" charset="-122"/>
                <a:ea typeface="微软雅黑" panose="020B0503020204020204" charset="-122"/>
                <a:cs typeface="微软雅黑" panose="020B0503020204020204" charset="-122"/>
              </a:rPr>
              <a:t>你会永远牢记与你大学朋友的欢乐时光。</a:t>
            </a:r>
            <a:r>
              <a:rPr lang="en-US" altLang="zh-CN" sz="2200" dirty="0">
                <a:effectLst/>
                <a:latin typeface="微软雅黑" panose="020B0503020204020204" charset="-122"/>
                <a:ea typeface="微软雅黑" panose="020B0503020204020204" charset="-122"/>
                <a:cs typeface="微软雅黑" panose="020B0503020204020204" charset="-122"/>
              </a:rPr>
              <a:t>(stay with)</a:t>
            </a:r>
          </a:p>
          <a:p>
            <a:pPr algn="just">
              <a:lnSpc>
                <a:spcPts val="2000"/>
              </a:lnSpc>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gn="just">
              <a:lnSpc>
                <a:spcPts val="2000"/>
              </a:lnSpc>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gn="just">
              <a:lnSpc>
                <a:spcPts val="2000"/>
              </a:lnSpc>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gn="just">
              <a:lnSpc>
                <a:spcPts val="2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ts val="2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5.   </a:t>
            </a:r>
            <a:r>
              <a:rPr lang="zh-CN" altLang="zh-CN" sz="2200" dirty="0">
                <a:effectLst/>
                <a:latin typeface="微软雅黑" panose="020B0503020204020204" charset="-122"/>
                <a:ea typeface="微软雅黑" panose="020B0503020204020204" charset="-122"/>
                <a:cs typeface="微软雅黑" panose="020B0503020204020204" charset="-122"/>
              </a:rPr>
              <a:t>潜心钻研新技术，为的是让我们有能力应对未来生活的挑战。</a:t>
            </a:r>
            <a:r>
              <a:rPr lang="en-US" altLang="zh-CN" sz="2200" dirty="0">
                <a:effectLst/>
                <a:latin typeface="微软雅黑" panose="020B0503020204020204" charset="-122"/>
                <a:ea typeface="微软雅黑" panose="020B0503020204020204" charset="-122"/>
                <a:cs typeface="微软雅黑" panose="020B0503020204020204" charset="-122"/>
              </a:rPr>
              <a:t>(dive into, equip) </a:t>
            </a:r>
            <a:endParaRPr lang="zh-CN" altLang="zh-CN" sz="2200" dirty="0">
              <a:effectLst/>
              <a:latin typeface="微软雅黑" panose="020B0503020204020204" charset="-122"/>
              <a:ea typeface="微软雅黑" panose="020B0503020204020204" charset="-122"/>
              <a:cs typeface="微软雅黑" panose="020B0503020204020204" charset="-122"/>
            </a:endParaRPr>
          </a:p>
          <a:p>
            <a:pPr algn="l">
              <a:lnSpc>
                <a:spcPct val="114000"/>
              </a:lnSpc>
            </a:pPr>
            <a:endParaRPr lang="en-US" altLang="zh-CN" sz="2200" b="1" dirty="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6897621" y="48451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19" name="文本框 18"/>
          <p:cNvSpPr txBox="1"/>
          <p:nvPr/>
        </p:nvSpPr>
        <p:spPr>
          <a:xfrm>
            <a:off x="1159510" y="3573780"/>
            <a:ext cx="10203180" cy="829945"/>
          </a:xfrm>
          <a:prstGeom prst="rect">
            <a:avLst/>
          </a:prstGeom>
          <a:noFill/>
        </p:spPr>
        <p:txBody>
          <a:bodyPr wrap="square" rtlCol="0">
            <a:spAutoFit/>
          </a:bodyPr>
          <a:lstStyle/>
          <a:p>
            <a:r>
              <a:rPr lang="en-US" altLang="zh-CN" sz="2400" dirty="0"/>
              <a:t>The memory of you and your college friends having a good time will </a:t>
            </a:r>
            <a:r>
              <a:rPr lang="en-US" altLang="zh-CN" sz="2400" dirty="0">
                <a:solidFill>
                  <a:srgbClr val="C00000"/>
                </a:solidFill>
              </a:rPr>
              <a:t>stay with </a:t>
            </a:r>
            <a:r>
              <a:rPr lang="en-US" altLang="zh-CN" sz="2400" dirty="0"/>
              <a:t>you forever.</a:t>
            </a:r>
            <a:endParaRPr lang="zh-CN" altLang="zh-CN" sz="2400" dirty="0"/>
          </a:p>
        </p:txBody>
      </p:sp>
      <p:sp>
        <p:nvSpPr>
          <p:cNvPr id="20" name="文本框 19"/>
          <p:cNvSpPr txBox="1"/>
          <p:nvPr/>
        </p:nvSpPr>
        <p:spPr>
          <a:xfrm>
            <a:off x="1159810" y="4865766"/>
            <a:ext cx="10202858" cy="487441"/>
          </a:xfrm>
          <a:prstGeom prst="rect">
            <a:avLst/>
          </a:prstGeom>
          <a:noFill/>
        </p:spPr>
        <p:txBody>
          <a:bodyPr wrap="none" rtlCol="0">
            <a:spAutoFit/>
          </a:bodyPr>
          <a:lstStyle/>
          <a:p>
            <a:pPr>
              <a:lnSpc>
                <a:spcPct val="114000"/>
              </a:lnSpc>
            </a:pPr>
            <a:r>
              <a:rPr lang="en-US" altLang="zh-CN" sz="2400" dirty="0"/>
              <a:t>We </a:t>
            </a:r>
            <a:r>
              <a:rPr lang="en-US" altLang="zh-CN" sz="2400" dirty="0">
                <a:solidFill>
                  <a:srgbClr val="C00000"/>
                </a:solidFill>
              </a:rPr>
              <a:t>dive into </a:t>
            </a:r>
            <a:r>
              <a:rPr lang="en-US" altLang="zh-CN" sz="2400" dirty="0"/>
              <a:t>new technologies to </a:t>
            </a:r>
            <a:r>
              <a:rPr lang="en-US" altLang="zh-CN" sz="2400" dirty="0">
                <a:solidFill>
                  <a:srgbClr val="C00000"/>
                </a:solidFill>
              </a:rPr>
              <a:t>equip</a:t>
            </a:r>
            <a:r>
              <a:rPr lang="en-US" altLang="zh-CN" sz="2400" dirty="0"/>
              <a:t> us for all the challenges we’ll face in life.</a:t>
            </a:r>
            <a:endParaRPr lang="zh-CN" altLang="en-US" sz="2400" dirty="0">
              <a:effectLst/>
              <a:latin typeface="Times New Roman" panose="02020603050405020304" pitchFamily="18" charset="0"/>
              <a:ea typeface="宋体" panose="02010600030101010101" pitchFamily="2" charset="-122"/>
            </a:endParaRPr>
          </a:p>
        </p:txBody>
      </p:sp>
      <p:pic>
        <p:nvPicPr>
          <p:cNvPr id="22" name="图片 21"/>
          <p:cNvPicPr>
            <a:picLocks noChangeAspect="1"/>
          </p:cNvPicPr>
          <p:nvPr/>
        </p:nvPicPr>
        <p:blipFill>
          <a:blip r:embed="rId2"/>
          <a:stretch>
            <a:fillRect/>
          </a:stretch>
        </p:blipFill>
        <p:spPr>
          <a:xfrm>
            <a:off x="623442" y="1625333"/>
            <a:ext cx="640936" cy="562294"/>
          </a:xfrm>
          <a:prstGeom prst="rect">
            <a:avLst/>
          </a:prstGeom>
        </p:spPr>
      </p:pic>
      <p:grpSp>
        <p:nvGrpSpPr>
          <p:cNvPr id="18" name="组合 17"/>
          <p:cNvGrpSpPr/>
          <p:nvPr/>
        </p:nvGrpSpPr>
        <p:grpSpPr>
          <a:xfrm>
            <a:off x="867550" y="283464"/>
            <a:ext cx="1179420" cy="1051559"/>
            <a:chOff x="1313" y="323"/>
            <a:chExt cx="2280" cy="2032"/>
          </a:xfrm>
        </p:grpSpPr>
        <p:grpSp>
          <p:nvGrpSpPr>
            <p:cNvPr id="21"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441655"/>
            <a:ext cx="11070724" cy="1671320"/>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1 Brainstorming</a:t>
            </a:r>
          </a:p>
          <a:p>
            <a:pPr fontAlgn="auto">
              <a:lnSpc>
                <a:spcPct val="100000"/>
              </a:lnSpc>
            </a:pPr>
            <a:r>
              <a:rPr lang="en-US" altLang="zh-CN" sz="2400" i="1" dirty="0">
                <a:solidFill>
                  <a:srgbClr val="0070C0"/>
                </a:solidFill>
                <a:latin typeface="Calibri" panose="020F0502020204030204" pitchFamily="34" charset="0"/>
                <a:cs typeface="Calibri" panose="020F0502020204030204" pitchFamily="34" charset="0"/>
              </a:rPr>
              <a:t> 1) Brainstorm what you like and dislike about your university and put them in the corresponding blanks.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21" name="文本框 20"/>
          <p:cNvSpPr txBox="1"/>
          <p:nvPr/>
        </p:nvSpPr>
        <p:spPr>
          <a:xfrm>
            <a:off x="6649336" y="471179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aphicFrame>
        <p:nvGraphicFramePr>
          <p:cNvPr id="5" name="表格 4"/>
          <p:cNvGraphicFramePr>
            <a:graphicFrameLocks noGrp="1"/>
          </p:cNvGraphicFramePr>
          <p:nvPr>
            <p:custDataLst>
              <p:tags r:id="rId1"/>
            </p:custDataLst>
            <p:extLst>
              <p:ext uri="{D42A27DB-BD31-4B8C-83A1-F6EECF244321}">
                <p14:modId xmlns:p14="http://schemas.microsoft.com/office/powerpoint/2010/main" val="1500162037"/>
              </p:ext>
            </p:extLst>
          </p:nvPr>
        </p:nvGraphicFramePr>
        <p:xfrm>
          <a:off x="1222375" y="3306445"/>
          <a:ext cx="10201275" cy="2613660"/>
        </p:xfrm>
        <a:graphic>
          <a:graphicData uri="http://schemas.openxmlformats.org/drawingml/2006/table">
            <a:tbl>
              <a:tblPr>
                <a:tableStyleId>{5C22544A-7EE6-4342-B048-85BDC9FD1C3A}</a:tableStyleId>
              </a:tblPr>
              <a:tblGrid>
                <a:gridCol w="4970145">
                  <a:extLst>
                    <a:ext uri="{9D8B030D-6E8A-4147-A177-3AD203B41FA5}">
                      <a16:colId xmlns:a16="http://schemas.microsoft.com/office/drawing/2014/main" val="20000"/>
                    </a:ext>
                  </a:extLst>
                </a:gridCol>
                <a:gridCol w="5231130">
                  <a:extLst>
                    <a:ext uri="{9D8B030D-6E8A-4147-A177-3AD203B41FA5}">
                      <a16:colId xmlns:a16="http://schemas.microsoft.com/office/drawing/2014/main" val="20001"/>
                    </a:ext>
                  </a:extLst>
                </a:gridCol>
              </a:tblGrid>
              <a:tr h="363220">
                <a:tc>
                  <a:txBody>
                    <a:bodyPr/>
                    <a:lstStyle/>
                    <a:p>
                      <a:pPr fontAlgn="auto">
                        <a:lnSpc>
                          <a:spcPts val="2000"/>
                        </a:lnSpc>
                      </a:pPr>
                      <a:r>
                        <a:rPr lang="en-US" sz="2400" kern="100" dirty="0">
                          <a:effectLst/>
                        </a:rPr>
                        <a:t>             Things you like  </a:t>
                      </a:r>
                      <a:endParaRPr lang="zh-CN" sz="2400" dirty="0">
                        <a:effectLst/>
                        <a:latin typeface="Times New Roman" panose="02020603050405020304" pitchFamily="18" charset="0"/>
                        <a:ea typeface="等线" panose="02010600030101010101" pitchFamily="2" charset="-122"/>
                      </a:endParaRPr>
                    </a:p>
                  </a:txBody>
                  <a:tcPr marL="68580" marR="68580" marT="0" marB="0"/>
                </a:tc>
                <a:tc>
                  <a:txBody>
                    <a:bodyPr/>
                    <a:lstStyle/>
                    <a:p>
                      <a:pPr fontAlgn="auto">
                        <a:lnSpc>
                          <a:spcPts val="2000"/>
                        </a:lnSpc>
                      </a:pPr>
                      <a:r>
                        <a:rPr lang="en-US" sz="2400" kern="100" dirty="0">
                          <a:effectLst/>
                        </a:rPr>
                        <a:t>                    Things you dislike </a:t>
                      </a:r>
                      <a:endParaRPr lang="zh-CN" sz="2400" dirty="0">
                        <a:effectLst/>
                        <a:latin typeface="Times New Roman" panose="02020603050405020304" pitchFamily="18" charset="0"/>
                        <a:ea typeface="等线" panose="02010600030101010101" pitchFamily="2" charset="-122"/>
                      </a:endParaRPr>
                    </a:p>
                  </a:txBody>
                  <a:tcPr marL="68580" marR="68580" marT="0" marB="0"/>
                </a:tc>
                <a:extLst>
                  <a:ext uri="{0D108BD9-81ED-4DB2-BD59-A6C34878D82A}">
                    <a16:rowId xmlns:a16="http://schemas.microsoft.com/office/drawing/2014/main" val="10000"/>
                  </a:ext>
                </a:extLst>
              </a:tr>
              <a:tr h="450215">
                <a:tc>
                  <a:txBody>
                    <a:bodyPr/>
                    <a:lstStyle/>
                    <a:p>
                      <a:pPr fontAlgn="auto">
                        <a:lnSpc>
                          <a:spcPts val="2000"/>
                        </a:lnSpc>
                      </a:pPr>
                      <a:r>
                        <a:rPr lang="en-US" sz="1200" kern="100" dirty="0">
                          <a:effectLst/>
                        </a:rPr>
                        <a:t> </a:t>
                      </a:r>
                      <a:endParaRPr lang="zh-CN" sz="1200" dirty="0">
                        <a:effectLst/>
                        <a:latin typeface="Times New Roman" panose="02020603050405020304" pitchFamily="18" charset="0"/>
                        <a:ea typeface="等线" panose="02010600030101010101" pitchFamily="2" charset="-122"/>
                      </a:endParaRPr>
                    </a:p>
                  </a:txBody>
                  <a:tcPr marL="68580" marR="68580" marT="0" marB="0"/>
                </a:tc>
                <a:tc>
                  <a:txBody>
                    <a:bodyPr/>
                    <a:lstStyle/>
                    <a:p>
                      <a:pPr fontAlgn="auto">
                        <a:lnSpc>
                          <a:spcPts val="2000"/>
                        </a:lnSpc>
                      </a:pPr>
                      <a:r>
                        <a:rPr lang="en-US" sz="1200" kern="100" dirty="0">
                          <a:effectLst/>
                        </a:rPr>
                        <a:t> </a:t>
                      </a:r>
                      <a:endParaRPr lang="zh-CN" sz="1200" dirty="0">
                        <a:effectLst/>
                        <a:latin typeface="Times New Roman" panose="02020603050405020304" pitchFamily="18" charset="0"/>
                        <a:ea typeface="等线" panose="02010600030101010101" pitchFamily="2" charset="-122"/>
                      </a:endParaRPr>
                    </a:p>
                  </a:txBody>
                  <a:tcPr marL="68580" marR="68580" marT="0" marB="0"/>
                </a:tc>
                <a:extLst>
                  <a:ext uri="{0D108BD9-81ED-4DB2-BD59-A6C34878D82A}">
                    <a16:rowId xmlns:a16="http://schemas.microsoft.com/office/drawing/2014/main" val="10001"/>
                  </a:ext>
                </a:extLst>
              </a:tr>
              <a:tr h="448945">
                <a:tc>
                  <a:txBody>
                    <a:bodyPr/>
                    <a:lstStyle/>
                    <a:p>
                      <a:pPr fontAlgn="auto">
                        <a:lnSpc>
                          <a:spcPts val="2000"/>
                        </a:lnSpc>
                      </a:pPr>
                      <a:r>
                        <a:rPr lang="en-US" sz="1200" kern="100" dirty="0">
                          <a:effectLst/>
                        </a:rPr>
                        <a:t> </a:t>
                      </a:r>
                      <a:endParaRPr lang="zh-CN" sz="1200" dirty="0">
                        <a:effectLst/>
                        <a:latin typeface="Times New Roman" panose="02020603050405020304" pitchFamily="18" charset="0"/>
                        <a:ea typeface="等线" panose="02010600030101010101" pitchFamily="2" charset="-122"/>
                      </a:endParaRPr>
                    </a:p>
                  </a:txBody>
                  <a:tcPr marL="68580" marR="68580" marT="0" marB="0"/>
                </a:tc>
                <a:tc>
                  <a:txBody>
                    <a:bodyPr/>
                    <a:lstStyle/>
                    <a:p>
                      <a:pPr fontAlgn="auto">
                        <a:lnSpc>
                          <a:spcPts val="2000"/>
                        </a:lnSpc>
                      </a:pPr>
                      <a:r>
                        <a:rPr lang="en-US" sz="1200" kern="100">
                          <a:effectLst/>
                        </a:rPr>
                        <a:t> </a:t>
                      </a:r>
                      <a:endParaRPr lang="zh-CN" sz="1200">
                        <a:effectLst/>
                        <a:latin typeface="Times New Roman" panose="02020603050405020304" pitchFamily="18" charset="0"/>
                        <a:ea typeface="等线" panose="02010600030101010101" pitchFamily="2" charset="-122"/>
                      </a:endParaRPr>
                    </a:p>
                  </a:txBody>
                  <a:tcPr marL="68580" marR="68580" marT="0" marB="0"/>
                </a:tc>
                <a:extLst>
                  <a:ext uri="{0D108BD9-81ED-4DB2-BD59-A6C34878D82A}">
                    <a16:rowId xmlns:a16="http://schemas.microsoft.com/office/drawing/2014/main" val="10002"/>
                  </a:ext>
                </a:extLst>
              </a:tr>
              <a:tr h="451485">
                <a:tc>
                  <a:txBody>
                    <a:bodyPr/>
                    <a:lstStyle/>
                    <a:p>
                      <a:pPr fontAlgn="auto">
                        <a:lnSpc>
                          <a:spcPts val="2000"/>
                        </a:lnSpc>
                      </a:pPr>
                      <a:r>
                        <a:rPr lang="en-US" sz="1200" kern="100">
                          <a:effectLst/>
                        </a:rPr>
                        <a:t> </a:t>
                      </a:r>
                      <a:endParaRPr lang="zh-CN" sz="1200">
                        <a:effectLst/>
                        <a:latin typeface="Times New Roman" panose="02020603050405020304" pitchFamily="18" charset="0"/>
                        <a:ea typeface="等线" panose="02010600030101010101" pitchFamily="2" charset="-122"/>
                      </a:endParaRPr>
                    </a:p>
                  </a:txBody>
                  <a:tcPr marL="68580" marR="68580" marT="0" marB="0"/>
                </a:tc>
                <a:tc>
                  <a:txBody>
                    <a:bodyPr/>
                    <a:lstStyle/>
                    <a:p>
                      <a:pPr fontAlgn="auto">
                        <a:lnSpc>
                          <a:spcPts val="2000"/>
                        </a:lnSpc>
                      </a:pPr>
                      <a:r>
                        <a:rPr lang="en-US" sz="1200" kern="100">
                          <a:effectLst/>
                        </a:rPr>
                        <a:t> </a:t>
                      </a:r>
                      <a:endParaRPr lang="zh-CN" sz="1200">
                        <a:effectLst/>
                        <a:latin typeface="Times New Roman" panose="02020603050405020304" pitchFamily="18" charset="0"/>
                        <a:ea typeface="等线" panose="02010600030101010101" pitchFamily="2" charset="-122"/>
                      </a:endParaRPr>
                    </a:p>
                  </a:txBody>
                  <a:tcPr marL="68580" marR="68580" marT="0" marB="0"/>
                </a:tc>
                <a:extLst>
                  <a:ext uri="{0D108BD9-81ED-4DB2-BD59-A6C34878D82A}">
                    <a16:rowId xmlns:a16="http://schemas.microsoft.com/office/drawing/2014/main" val="10003"/>
                  </a:ext>
                </a:extLst>
              </a:tr>
              <a:tr h="448945">
                <a:tc>
                  <a:txBody>
                    <a:bodyPr/>
                    <a:lstStyle/>
                    <a:p>
                      <a:pPr fontAlgn="auto">
                        <a:lnSpc>
                          <a:spcPts val="2000"/>
                        </a:lnSpc>
                      </a:pPr>
                      <a:r>
                        <a:rPr lang="en-US" sz="1200" kern="100" dirty="0">
                          <a:effectLst/>
                        </a:rPr>
                        <a:t> </a:t>
                      </a:r>
                      <a:endParaRPr lang="zh-CN" sz="1200" dirty="0">
                        <a:effectLst/>
                        <a:latin typeface="Times New Roman" panose="02020603050405020304" pitchFamily="18" charset="0"/>
                        <a:ea typeface="等线" panose="02010600030101010101" pitchFamily="2" charset="-122"/>
                      </a:endParaRPr>
                    </a:p>
                  </a:txBody>
                  <a:tcPr marL="68580" marR="68580" marT="0" marB="0"/>
                </a:tc>
                <a:tc>
                  <a:txBody>
                    <a:bodyPr/>
                    <a:lstStyle/>
                    <a:p>
                      <a:pPr fontAlgn="auto">
                        <a:lnSpc>
                          <a:spcPts val="2000"/>
                        </a:lnSpc>
                      </a:pPr>
                      <a:r>
                        <a:rPr lang="en-US" sz="1200" kern="100">
                          <a:effectLst/>
                        </a:rPr>
                        <a:t> </a:t>
                      </a:r>
                      <a:endParaRPr lang="zh-CN" sz="1200">
                        <a:effectLst/>
                        <a:latin typeface="Times New Roman" panose="02020603050405020304" pitchFamily="18" charset="0"/>
                        <a:ea typeface="等线" panose="02010600030101010101" pitchFamily="2" charset="-122"/>
                      </a:endParaRPr>
                    </a:p>
                  </a:txBody>
                  <a:tcPr marL="68580" marR="68580" marT="0" marB="0"/>
                </a:tc>
                <a:extLst>
                  <a:ext uri="{0D108BD9-81ED-4DB2-BD59-A6C34878D82A}">
                    <a16:rowId xmlns:a16="http://schemas.microsoft.com/office/drawing/2014/main" val="10004"/>
                  </a:ext>
                </a:extLst>
              </a:tr>
              <a:tr h="450850">
                <a:tc>
                  <a:txBody>
                    <a:bodyPr/>
                    <a:lstStyle/>
                    <a:p>
                      <a:pPr fontAlgn="auto">
                        <a:lnSpc>
                          <a:spcPts val="2000"/>
                        </a:lnSpc>
                      </a:pPr>
                      <a:endParaRPr lang="zh-CN" sz="1200" dirty="0">
                        <a:effectLst/>
                        <a:latin typeface="Times New Roman" panose="02020603050405020304" pitchFamily="18" charset="0"/>
                        <a:ea typeface="等线" panose="02010600030101010101" pitchFamily="2" charset="-122"/>
                      </a:endParaRPr>
                    </a:p>
                  </a:txBody>
                  <a:tcPr marL="68580" marR="68580" marT="0" marB="0"/>
                </a:tc>
                <a:tc>
                  <a:txBody>
                    <a:bodyPr/>
                    <a:lstStyle/>
                    <a:p>
                      <a:pPr fontAlgn="auto">
                        <a:lnSpc>
                          <a:spcPts val="2000"/>
                        </a:lnSpc>
                      </a:pPr>
                      <a:r>
                        <a:rPr lang="en-US" sz="1200" kern="100" dirty="0">
                          <a:effectLst/>
                        </a:rPr>
                        <a:t> </a:t>
                      </a:r>
                      <a:endParaRPr lang="zh-CN" sz="1200" dirty="0">
                        <a:effectLst/>
                        <a:latin typeface="Times New Roman" panose="02020603050405020304" pitchFamily="18" charset="0"/>
                        <a:ea typeface="等线" panose="02010600030101010101" pitchFamily="2" charset="-122"/>
                      </a:endParaRPr>
                    </a:p>
                  </a:txBody>
                  <a:tcPr marL="68580" marR="68580" marT="0" marB="0"/>
                </a:tc>
                <a:extLst>
                  <a:ext uri="{0D108BD9-81ED-4DB2-BD59-A6C34878D82A}">
                    <a16:rowId xmlns:a16="http://schemas.microsoft.com/office/drawing/2014/main" val="10005"/>
                  </a:ext>
                </a:extLst>
              </a:tr>
            </a:tbl>
          </a:graphicData>
        </a:graphic>
      </p:graphicFrame>
      <p:sp>
        <p:nvSpPr>
          <p:cNvPr id="11" name="文本框 10"/>
          <p:cNvSpPr txBox="1"/>
          <p:nvPr/>
        </p:nvSpPr>
        <p:spPr>
          <a:xfrm>
            <a:off x="7582582" y="3632478"/>
            <a:ext cx="2529860" cy="461665"/>
          </a:xfrm>
          <a:prstGeom prst="rect">
            <a:avLst/>
          </a:prstGeom>
          <a:noFill/>
        </p:spPr>
        <p:txBody>
          <a:bodyPr wrap="none" rtlCol="0">
            <a:spAutoFit/>
          </a:bodyPr>
          <a:lstStyle/>
          <a:p>
            <a:pPr algn="l"/>
            <a:r>
              <a:rPr lang="en-US" altLang="zh-CN" sz="2400" dirty="0">
                <a:solidFill>
                  <a:srgbClr val="C00000"/>
                </a:solidFill>
                <a:effectLst/>
                <a:latin typeface="Times New Roman" panose="02020603050405020304" pitchFamily="18" charset="0"/>
                <a:ea typeface="宋体" panose="02010600030101010101" pitchFamily="2" charset="-122"/>
              </a:rPr>
              <a:t>Irrelevant curricula</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12" name="文本框 11"/>
          <p:cNvSpPr txBox="1"/>
          <p:nvPr/>
        </p:nvSpPr>
        <p:spPr>
          <a:xfrm>
            <a:off x="2158800" y="3632478"/>
            <a:ext cx="1096645" cy="460375"/>
          </a:xfrm>
          <a:prstGeom prst="rect">
            <a:avLst/>
          </a:prstGeom>
          <a:noFill/>
        </p:spPr>
        <p:txBody>
          <a:bodyPr wrap="none" rtlCol="0">
            <a:spAutoFit/>
          </a:bodyPr>
          <a:lstStyle/>
          <a:p>
            <a:pPr algn="l"/>
            <a:r>
              <a:rPr lang="en-US" altLang="zh-CN" sz="2400" dirty="0">
                <a:solidFill>
                  <a:srgbClr val="C00000"/>
                </a:solidFill>
                <a:effectLst/>
                <a:latin typeface="Times New Roman" panose="02020603050405020304" pitchFamily="18" charset="0"/>
                <a:ea typeface="宋体" panose="02010600030101010101" pitchFamily="2" charset="-122"/>
              </a:rPr>
              <a:t>Library</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18" name="文本框 17"/>
          <p:cNvSpPr txBox="1"/>
          <p:nvPr/>
        </p:nvSpPr>
        <p:spPr>
          <a:xfrm>
            <a:off x="2158800" y="4087057"/>
            <a:ext cx="1468672" cy="461665"/>
          </a:xfrm>
          <a:prstGeom prst="rect">
            <a:avLst/>
          </a:prstGeom>
          <a:noFill/>
        </p:spPr>
        <p:txBody>
          <a:bodyPr wrap="none" rtlCol="0">
            <a:spAutoFit/>
          </a:bodyPr>
          <a:lstStyle/>
          <a:p>
            <a:pPr algn="l"/>
            <a:r>
              <a:rPr lang="en-US" altLang="zh-CN" sz="2400" dirty="0">
                <a:solidFill>
                  <a:srgbClr val="C00000"/>
                </a:solidFill>
                <a:latin typeface="Times New Roman" panose="02020603050405020304" pitchFamily="18" charset="0"/>
                <a:ea typeface="宋体" panose="02010600030101010101" pitchFamily="2" charset="-122"/>
              </a:rPr>
              <a:t>P</a:t>
            </a:r>
            <a:r>
              <a:rPr lang="en-US" altLang="zh-CN" sz="2400" dirty="0">
                <a:solidFill>
                  <a:srgbClr val="C00000"/>
                </a:solidFill>
                <a:effectLst/>
                <a:latin typeface="Times New Roman" panose="02020603050405020304" pitchFamily="18" charset="0"/>
                <a:ea typeface="宋体" panose="02010600030101010101" pitchFamily="2" charset="-122"/>
              </a:rPr>
              <a:t>rofessors</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13" name="文本框 12"/>
          <p:cNvSpPr txBox="1"/>
          <p:nvPr/>
        </p:nvSpPr>
        <p:spPr>
          <a:xfrm>
            <a:off x="7582582" y="4087057"/>
            <a:ext cx="2851293" cy="461665"/>
          </a:xfrm>
          <a:prstGeom prst="rect">
            <a:avLst/>
          </a:prstGeom>
          <a:noFill/>
        </p:spPr>
        <p:txBody>
          <a:bodyPr wrap="none" rtlCol="0">
            <a:spAutoFit/>
          </a:bodyPr>
          <a:lstStyle/>
          <a:p>
            <a:pPr algn="l"/>
            <a:r>
              <a:rPr lang="en-US" altLang="zh-CN" sz="2400" dirty="0">
                <a:solidFill>
                  <a:srgbClr val="C00000"/>
                </a:solidFill>
                <a:latin typeface="Times New Roman" panose="02020603050405020304" pitchFamily="18" charset="0"/>
                <a:ea typeface="宋体" panose="02010600030101010101" pitchFamily="2" charset="-122"/>
              </a:rPr>
              <a:t>Student organizations</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23" name="文本框 22"/>
          <p:cNvSpPr txBox="1"/>
          <p:nvPr/>
        </p:nvSpPr>
        <p:spPr>
          <a:xfrm>
            <a:off x="2158800" y="4540291"/>
            <a:ext cx="2260555" cy="461665"/>
          </a:xfrm>
          <a:prstGeom prst="rect">
            <a:avLst/>
          </a:prstGeom>
          <a:noFill/>
        </p:spPr>
        <p:txBody>
          <a:bodyPr wrap="none" rtlCol="0">
            <a:spAutoFit/>
          </a:bodyPr>
          <a:lstStyle/>
          <a:p>
            <a:pPr algn="l"/>
            <a:r>
              <a:rPr lang="en-US" altLang="zh-CN" sz="2400" dirty="0">
                <a:solidFill>
                  <a:srgbClr val="C00000"/>
                </a:solidFill>
                <a:latin typeface="Times New Roman" panose="02020603050405020304" pitchFamily="18" charset="0"/>
                <a:ea typeface="宋体" panose="02010600030101010101" pitchFamily="2" charset="-122"/>
              </a:rPr>
              <a:t>Optional courses</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24" name="文本框 23"/>
          <p:cNvSpPr txBox="1"/>
          <p:nvPr/>
        </p:nvSpPr>
        <p:spPr>
          <a:xfrm>
            <a:off x="7582582" y="4995344"/>
            <a:ext cx="1354858" cy="461665"/>
          </a:xfrm>
          <a:prstGeom prst="rect">
            <a:avLst/>
          </a:prstGeom>
          <a:noFill/>
        </p:spPr>
        <p:txBody>
          <a:bodyPr wrap="none" rtlCol="0">
            <a:spAutoFit/>
          </a:bodyPr>
          <a:lstStyle/>
          <a:p>
            <a:pPr algn="l"/>
            <a:r>
              <a:rPr lang="en-US" altLang="zh-CN" sz="2400" dirty="0">
                <a:solidFill>
                  <a:srgbClr val="C00000"/>
                </a:solidFill>
                <a:latin typeface="Times New Roman" panose="02020603050405020304" pitchFamily="18" charset="0"/>
                <a:ea typeface="宋体" panose="02010600030101010101" pitchFamily="2" charset="-122"/>
              </a:rPr>
              <a:t>Sport test</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25" name="文本框 24"/>
          <p:cNvSpPr txBox="1"/>
          <p:nvPr/>
        </p:nvSpPr>
        <p:spPr>
          <a:xfrm>
            <a:off x="2158800" y="4995344"/>
            <a:ext cx="2028119" cy="461665"/>
          </a:xfrm>
          <a:prstGeom prst="rect">
            <a:avLst/>
          </a:prstGeom>
          <a:noFill/>
        </p:spPr>
        <p:txBody>
          <a:bodyPr wrap="none" rtlCol="0">
            <a:spAutoFit/>
          </a:bodyPr>
          <a:lstStyle/>
          <a:p>
            <a:pPr algn="l"/>
            <a:r>
              <a:rPr lang="en-US" altLang="zh-CN" sz="2400" dirty="0">
                <a:solidFill>
                  <a:srgbClr val="C00000"/>
                </a:solidFill>
                <a:latin typeface="Times New Roman" panose="02020603050405020304" pitchFamily="18" charset="0"/>
                <a:ea typeface="宋体" panose="02010600030101010101" pitchFamily="2" charset="-122"/>
              </a:rPr>
              <a:t>More free time</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26" name="文本框 25"/>
          <p:cNvSpPr txBox="1"/>
          <p:nvPr/>
        </p:nvSpPr>
        <p:spPr>
          <a:xfrm>
            <a:off x="7582582" y="4540291"/>
            <a:ext cx="2738250" cy="461665"/>
          </a:xfrm>
          <a:prstGeom prst="rect">
            <a:avLst/>
          </a:prstGeom>
          <a:noFill/>
        </p:spPr>
        <p:txBody>
          <a:bodyPr wrap="none" rtlCol="0">
            <a:spAutoFit/>
          </a:bodyPr>
          <a:lstStyle/>
          <a:p>
            <a:pPr algn="l"/>
            <a:r>
              <a:rPr lang="en-US" altLang="zh-CN" sz="2400" dirty="0">
                <a:solidFill>
                  <a:srgbClr val="C00000"/>
                </a:solidFill>
                <a:latin typeface="Times New Roman" panose="02020603050405020304" pitchFamily="18" charset="0"/>
                <a:ea typeface="宋体" panose="02010600030101010101" pitchFamily="2" charset="-122"/>
              </a:rPr>
              <a:t>Compulsory lectures</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27" name="文本框 26"/>
          <p:cNvSpPr txBox="1"/>
          <p:nvPr/>
        </p:nvSpPr>
        <p:spPr>
          <a:xfrm>
            <a:off x="2158800" y="5437770"/>
            <a:ext cx="2559099" cy="461665"/>
          </a:xfrm>
          <a:prstGeom prst="rect">
            <a:avLst/>
          </a:prstGeom>
          <a:noFill/>
        </p:spPr>
        <p:txBody>
          <a:bodyPr wrap="none" rtlCol="0">
            <a:spAutoFit/>
          </a:bodyPr>
          <a:lstStyle/>
          <a:p>
            <a:pPr algn="l"/>
            <a:r>
              <a:rPr lang="en-US" altLang="zh-CN" sz="2400" dirty="0">
                <a:solidFill>
                  <a:srgbClr val="C00000"/>
                </a:solidFill>
                <a:latin typeface="Times New Roman" panose="02020603050405020304" pitchFamily="18" charset="0"/>
                <a:ea typeface="宋体" panose="02010600030101010101" pitchFamily="2" charset="-122"/>
              </a:rPr>
              <a:t>Volunteer activities</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28" name="文本框 27"/>
          <p:cNvSpPr txBox="1"/>
          <p:nvPr/>
        </p:nvSpPr>
        <p:spPr>
          <a:xfrm>
            <a:off x="7582582" y="5432803"/>
            <a:ext cx="3230372" cy="461665"/>
          </a:xfrm>
          <a:prstGeom prst="rect">
            <a:avLst/>
          </a:prstGeom>
          <a:noFill/>
        </p:spPr>
        <p:txBody>
          <a:bodyPr wrap="none" rtlCol="0">
            <a:spAutoFit/>
          </a:bodyPr>
          <a:lstStyle/>
          <a:p>
            <a:pPr algn="l"/>
            <a:r>
              <a:rPr lang="en-US" altLang="zh-CN" sz="2400" dirty="0">
                <a:solidFill>
                  <a:srgbClr val="C00000"/>
                </a:solidFill>
                <a:effectLst/>
                <a:latin typeface="Times New Roman" panose="02020603050405020304" pitchFamily="18" charset="0"/>
                <a:ea typeface="宋体" panose="02010600030101010101" pitchFamily="2" charset="-122"/>
              </a:rPr>
              <a:t>Limited seats in libraries</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pic>
        <p:nvPicPr>
          <p:cNvPr id="14" name="图片 13"/>
          <p:cNvPicPr>
            <a:picLocks noChangeAspect="1"/>
          </p:cNvPicPr>
          <p:nvPr/>
        </p:nvPicPr>
        <p:blipFill>
          <a:blip r:embed="rId3"/>
          <a:stretch>
            <a:fillRect/>
          </a:stretch>
        </p:blipFill>
        <p:spPr>
          <a:xfrm>
            <a:off x="562057" y="1394634"/>
            <a:ext cx="640936" cy="562294"/>
          </a:xfrm>
          <a:prstGeom prst="rect">
            <a:avLst/>
          </a:prstGeom>
        </p:spPr>
      </p:pic>
      <p:sp>
        <p:nvSpPr>
          <p:cNvPr id="30" name="箭头: 下 9"/>
          <p:cNvSpPr/>
          <p:nvPr/>
        </p:nvSpPr>
        <p:spPr>
          <a:xfrm>
            <a:off x="777875" y="3315970"/>
            <a:ext cx="384175" cy="26047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4"/>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8" grpId="0"/>
      <p:bldP spid="13" grpId="0"/>
      <p:bldP spid="23" grpId="0"/>
      <p:bldP spid="24" grpId="0"/>
      <p:bldP spid="25" grpId="0"/>
      <p:bldP spid="26" grpId="0"/>
      <p:bldP spid="27" grpId="0"/>
      <p:bldP spid="28" grpId="0"/>
      <p:bldP spid="30"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94430" y="1524828"/>
            <a:ext cx="11057862" cy="830997"/>
          </a:xfrm>
          <a:prstGeom prst="rect">
            <a:avLst/>
          </a:prstGeom>
          <a:noFill/>
        </p:spPr>
        <p:txBody>
          <a:bodyPr wrap="square" rtlCol="0">
            <a:spAutoFit/>
          </a:bodyPr>
          <a:lstStyle/>
          <a:p>
            <a:r>
              <a:rPr lang="en-US" altLang="zh-CN" sz="2400" i="1" dirty="0">
                <a:solidFill>
                  <a:srgbClr val="0070C0"/>
                </a:solidFill>
              </a:rPr>
              <a:t>1. </a:t>
            </a:r>
            <a:r>
              <a:rPr lang="en-US" altLang="zh-CN" sz="2400" i="1" dirty="0">
                <a:solidFill>
                  <a:srgbClr val="0070C0"/>
                </a:solidFill>
                <a:effectLst/>
                <a:ea typeface="宋体" panose="02010600030101010101" pitchFamily="2" charset="-122"/>
              </a:rPr>
              <a:t>Listen to four college students talking about their social life at college. </a:t>
            </a:r>
            <a:r>
              <a:rPr lang="en-US" altLang="zh-CN" sz="2400" i="1" kern="1800" dirty="0">
                <a:solidFill>
                  <a:srgbClr val="0070C0"/>
                </a:solidFill>
                <a:effectLst/>
                <a:ea typeface="宋体" panose="02010600030101010101" pitchFamily="2" charset="-122"/>
              </a:rPr>
              <a:t>Complete the following sentences based on what you hear. </a:t>
            </a:r>
            <a:endParaRPr lang="zh-CN" altLang="en-US" sz="2400" i="1" dirty="0">
              <a:solidFill>
                <a:srgbClr val="0070C0"/>
              </a:solidFill>
            </a:endParaRPr>
          </a:p>
        </p:txBody>
      </p:sp>
      <p:pic>
        <p:nvPicPr>
          <p:cNvPr id="10" name="图片 9"/>
          <p:cNvPicPr>
            <a:picLocks noChangeAspect="1"/>
          </p:cNvPicPr>
          <p:nvPr/>
        </p:nvPicPr>
        <p:blipFill>
          <a:blip r:embed="rId4"/>
          <a:stretch>
            <a:fillRect/>
          </a:stretch>
        </p:blipFill>
        <p:spPr>
          <a:xfrm>
            <a:off x="567735" y="2395195"/>
            <a:ext cx="1335061" cy="1278048"/>
          </a:xfrm>
          <a:prstGeom prst="rect">
            <a:avLst/>
          </a:prstGeom>
        </p:spPr>
      </p:pic>
      <p:sp>
        <p:nvSpPr>
          <p:cNvPr id="13" name="文本框 12"/>
          <p:cNvSpPr txBox="1"/>
          <p:nvPr/>
        </p:nvSpPr>
        <p:spPr>
          <a:xfrm>
            <a:off x="1988791" y="2726013"/>
            <a:ext cx="8344336" cy="461665"/>
          </a:xfrm>
          <a:prstGeom prst="rect">
            <a:avLst/>
          </a:prstGeom>
          <a:noFill/>
        </p:spPr>
        <p:txBody>
          <a:bodyPr wrap="none" rtlCol="0">
            <a:spAutoFit/>
          </a:bodyPr>
          <a:lstStyle/>
          <a:p>
            <a:r>
              <a:rPr lang="en-US" altLang="zh-CN" sz="2400" dirty="0">
                <a:effectLst/>
                <a:latin typeface="Calibri" panose="020F0502020204030204" pitchFamily="34" charset="0"/>
                <a:ea typeface="宋体" panose="02010600030101010101" pitchFamily="2" charset="-122"/>
                <a:cs typeface="Calibri" panose="020F0502020204030204" pitchFamily="34" charset="0"/>
              </a:rPr>
              <a:t>It’s easier to (1)  </a:t>
            </a:r>
            <a:r>
              <a:rPr lang="en-US" altLang="zh-CN" sz="2400" u="sng" dirty="0">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at college than at high school.</a:t>
            </a:r>
            <a:endParaRPr lang="zh-CN" altLang="en-US" sz="2400" dirty="0">
              <a:latin typeface="Calibri" panose="020F0502020204030204" pitchFamily="34" charset="0"/>
              <a:cs typeface="Calibri" panose="020F0502020204030204" pitchFamily="34" charset="0"/>
            </a:endParaRPr>
          </a:p>
        </p:txBody>
      </p:sp>
      <p:sp>
        <p:nvSpPr>
          <p:cNvPr id="14" name="文本框 13"/>
          <p:cNvSpPr txBox="1"/>
          <p:nvPr/>
        </p:nvSpPr>
        <p:spPr>
          <a:xfrm>
            <a:off x="3984677" y="2617445"/>
            <a:ext cx="2374433" cy="461665"/>
          </a:xfrm>
          <a:prstGeom prst="rect">
            <a:avLst/>
          </a:prstGeom>
          <a:noFill/>
        </p:spPr>
        <p:txBody>
          <a:bodyPr wrap="square" rtlCol="0">
            <a:spAutoFit/>
          </a:bodyPr>
          <a:lstStyle/>
          <a:p>
            <a:r>
              <a:rPr lang="en-US" altLang="zh-CN" sz="2400" dirty="0">
                <a:solidFill>
                  <a:srgbClr val="C00000"/>
                </a:solidFill>
              </a:rPr>
              <a:t>meet new people</a:t>
            </a:r>
            <a:endParaRPr lang="zh-CN" altLang="en-US" sz="2400" dirty="0">
              <a:solidFill>
                <a:srgbClr val="C00000"/>
              </a:solidFill>
            </a:endParaRPr>
          </a:p>
        </p:txBody>
      </p:sp>
      <p:pic>
        <p:nvPicPr>
          <p:cNvPr id="16" name="图片 15"/>
          <p:cNvPicPr>
            <a:picLocks noChangeAspect="1"/>
          </p:cNvPicPr>
          <p:nvPr/>
        </p:nvPicPr>
        <p:blipFill>
          <a:blip r:embed="rId5"/>
          <a:stretch>
            <a:fillRect/>
          </a:stretch>
        </p:blipFill>
        <p:spPr>
          <a:xfrm>
            <a:off x="9969373" y="3143250"/>
            <a:ext cx="1329690" cy="1296035"/>
          </a:xfrm>
          <a:prstGeom prst="rect">
            <a:avLst/>
          </a:prstGeom>
        </p:spPr>
      </p:pic>
      <p:sp>
        <p:nvSpPr>
          <p:cNvPr id="18" name="文本框 17"/>
          <p:cNvSpPr txBox="1"/>
          <p:nvPr/>
        </p:nvSpPr>
        <p:spPr>
          <a:xfrm>
            <a:off x="494958" y="3655820"/>
            <a:ext cx="9698223" cy="461665"/>
          </a:xfrm>
          <a:prstGeom prst="rect">
            <a:avLst/>
          </a:prstGeom>
          <a:noFill/>
        </p:spPr>
        <p:txBody>
          <a:bodyPr wrap="square">
            <a:spAutoFit/>
          </a:bodyPr>
          <a:lstStyle/>
          <a:p>
            <a:r>
              <a:rPr lang="en-US" altLang="zh-CN" sz="2400" dirty="0">
                <a:effectLst/>
                <a:latin typeface="Calibri" panose="020F0502020204030204" pitchFamily="34" charset="0"/>
                <a:ea typeface="宋体" panose="02010600030101010101" pitchFamily="2" charset="-122"/>
                <a:cs typeface="Calibri" panose="020F0502020204030204" pitchFamily="34" charset="0"/>
              </a:rPr>
              <a:t>It needs (2)________________to handle both academics and a social life.</a:t>
            </a:r>
            <a:endParaRPr lang="zh-CN" altLang="en-US" sz="2400" dirty="0">
              <a:latin typeface="Calibri" panose="020F0502020204030204" pitchFamily="34" charset="0"/>
              <a:cs typeface="Calibri" panose="020F0502020204030204" pitchFamily="34" charset="0"/>
            </a:endParaRPr>
          </a:p>
        </p:txBody>
      </p:sp>
      <p:sp>
        <p:nvSpPr>
          <p:cNvPr id="19" name="文本框 18"/>
          <p:cNvSpPr txBox="1"/>
          <p:nvPr/>
        </p:nvSpPr>
        <p:spPr>
          <a:xfrm>
            <a:off x="1982611" y="3615334"/>
            <a:ext cx="2524601" cy="461665"/>
          </a:xfrm>
          <a:prstGeom prst="rect">
            <a:avLst/>
          </a:prstGeom>
          <a:noFill/>
        </p:spPr>
        <p:txBody>
          <a:bodyPr wrap="square" rtlCol="0">
            <a:spAutoFit/>
          </a:bodyPr>
          <a:lstStyle/>
          <a:p>
            <a:r>
              <a:rPr lang="en-US" altLang="zh-CN" sz="2400" dirty="0">
                <a:solidFill>
                  <a:srgbClr val="C00000"/>
                </a:solidFill>
              </a:rPr>
              <a:t>considerable skills</a:t>
            </a:r>
            <a:endParaRPr lang="zh-CN" altLang="en-US" sz="2400" dirty="0">
              <a:solidFill>
                <a:srgbClr val="C00000"/>
              </a:solidFill>
            </a:endParaRPr>
          </a:p>
        </p:txBody>
      </p:sp>
      <p:pic>
        <p:nvPicPr>
          <p:cNvPr id="21" name="图片 20"/>
          <p:cNvPicPr>
            <a:picLocks noChangeAspect="1"/>
          </p:cNvPicPr>
          <p:nvPr/>
        </p:nvPicPr>
        <p:blipFill>
          <a:blip r:embed="rId6"/>
          <a:stretch>
            <a:fillRect/>
          </a:stretch>
        </p:blipFill>
        <p:spPr>
          <a:xfrm>
            <a:off x="585470" y="4412615"/>
            <a:ext cx="1344930" cy="1049655"/>
          </a:xfrm>
          <a:prstGeom prst="rect">
            <a:avLst/>
          </a:prstGeom>
        </p:spPr>
      </p:pic>
      <p:sp>
        <p:nvSpPr>
          <p:cNvPr id="23" name="文本框 22"/>
          <p:cNvSpPr txBox="1"/>
          <p:nvPr/>
        </p:nvSpPr>
        <p:spPr>
          <a:xfrm>
            <a:off x="2020776" y="4674602"/>
            <a:ext cx="10009770" cy="461665"/>
          </a:xfrm>
          <a:prstGeom prst="rect">
            <a:avLst/>
          </a:prstGeom>
          <a:noFill/>
        </p:spPr>
        <p:txBody>
          <a:bodyPr wrap="square">
            <a:spAutoFit/>
          </a:bodyPr>
          <a:lstStyle/>
          <a:p>
            <a:r>
              <a:rPr lang="en-US" altLang="zh-CN" sz="2400" dirty="0">
                <a:effectLst/>
                <a:latin typeface="Calibri" panose="020F0502020204030204" pitchFamily="34" charset="0"/>
                <a:ea typeface="宋体" panose="02010600030101010101" pitchFamily="2" charset="-122"/>
                <a:cs typeface="Calibri" panose="020F0502020204030204" pitchFamily="34" charset="0"/>
              </a:rPr>
              <a:t>(3)_________ activities are </a:t>
            </a:r>
            <a:r>
              <a:rPr lang="en-US" altLang="zh-CN" sz="2400" dirty="0" err="1">
                <a:effectLst/>
                <a:latin typeface="Calibri" panose="020F0502020204030204" pitchFamily="34" charset="0"/>
                <a:ea typeface="宋体" panose="02010600030101010101" pitchFamily="2" charset="-122"/>
                <a:cs typeface="Calibri" panose="020F0502020204030204" pitchFamily="34" charset="0"/>
              </a:rPr>
              <a:t>colourful</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including cooking, going to concerts, etc. </a:t>
            </a:r>
            <a:endParaRPr lang="zh-CN" altLang="en-US" sz="2400" dirty="0">
              <a:latin typeface="Calibri" panose="020F0502020204030204" pitchFamily="34" charset="0"/>
              <a:cs typeface="Calibri" panose="020F0502020204030204" pitchFamily="34" charset="0"/>
            </a:endParaRPr>
          </a:p>
        </p:txBody>
      </p:sp>
      <p:sp>
        <p:nvSpPr>
          <p:cNvPr id="24" name="文本框 23"/>
          <p:cNvSpPr txBox="1"/>
          <p:nvPr/>
        </p:nvSpPr>
        <p:spPr>
          <a:xfrm>
            <a:off x="2385289" y="4671698"/>
            <a:ext cx="1508176" cy="461665"/>
          </a:xfrm>
          <a:prstGeom prst="rect">
            <a:avLst/>
          </a:prstGeom>
          <a:noFill/>
        </p:spPr>
        <p:txBody>
          <a:bodyPr wrap="square" rtlCol="0">
            <a:spAutoFit/>
          </a:bodyPr>
          <a:lstStyle/>
          <a:p>
            <a:r>
              <a:rPr lang="en-US" altLang="zh-CN" sz="2400" dirty="0">
                <a:solidFill>
                  <a:srgbClr val="C00000"/>
                </a:solidFill>
              </a:rPr>
              <a:t>Weekend</a:t>
            </a:r>
            <a:endParaRPr lang="zh-CN" altLang="en-US" sz="2400" dirty="0">
              <a:solidFill>
                <a:srgbClr val="C00000"/>
              </a:solidFill>
            </a:endParaRPr>
          </a:p>
        </p:txBody>
      </p:sp>
      <p:pic>
        <p:nvPicPr>
          <p:cNvPr id="26" name="图片 25"/>
          <p:cNvPicPr>
            <a:picLocks noChangeAspect="1"/>
          </p:cNvPicPr>
          <p:nvPr/>
        </p:nvPicPr>
        <p:blipFill>
          <a:blip r:embed="rId7"/>
          <a:stretch>
            <a:fillRect/>
          </a:stretch>
        </p:blipFill>
        <p:spPr>
          <a:xfrm>
            <a:off x="8475980" y="5206515"/>
            <a:ext cx="1756410" cy="1087120"/>
          </a:xfrm>
          <a:prstGeom prst="rect">
            <a:avLst/>
          </a:prstGeom>
        </p:spPr>
      </p:pic>
      <p:sp>
        <p:nvSpPr>
          <p:cNvPr id="28" name="文本框 27"/>
          <p:cNvSpPr txBox="1"/>
          <p:nvPr/>
        </p:nvSpPr>
        <p:spPr>
          <a:xfrm>
            <a:off x="2370507" y="5605014"/>
            <a:ext cx="6097772" cy="461665"/>
          </a:xfrm>
          <a:prstGeom prst="rect">
            <a:avLst/>
          </a:prstGeom>
          <a:noFill/>
        </p:spPr>
        <p:txBody>
          <a:bodyPr wrap="square">
            <a:spAutoFit/>
          </a:bodyPr>
          <a:lstStyle/>
          <a:p>
            <a:r>
              <a:rPr lang="en-US" altLang="zh-CN" sz="2400" dirty="0">
                <a:effectLst/>
                <a:latin typeface="Calibri" panose="020F0502020204030204" pitchFamily="34" charset="0"/>
                <a:ea typeface="宋体" panose="02010600030101010101" pitchFamily="2" charset="-122"/>
                <a:cs typeface="Calibri" panose="020F0502020204030204" pitchFamily="34" charset="0"/>
              </a:rPr>
              <a:t>Life is much (4)_______ than at high school.</a:t>
            </a:r>
            <a:endParaRPr lang="zh-CN" altLang="en-US" sz="2400" dirty="0">
              <a:latin typeface="Calibri" panose="020F0502020204030204" pitchFamily="34" charset="0"/>
              <a:cs typeface="Calibri" panose="020F0502020204030204" pitchFamily="34" charset="0"/>
            </a:endParaRPr>
          </a:p>
        </p:txBody>
      </p:sp>
      <p:sp>
        <p:nvSpPr>
          <p:cNvPr id="29" name="文本框 28"/>
          <p:cNvSpPr txBox="1"/>
          <p:nvPr/>
        </p:nvSpPr>
        <p:spPr>
          <a:xfrm>
            <a:off x="4371066" y="5553763"/>
            <a:ext cx="973004" cy="461665"/>
          </a:xfrm>
          <a:prstGeom prst="rect">
            <a:avLst/>
          </a:prstGeom>
          <a:noFill/>
        </p:spPr>
        <p:txBody>
          <a:bodyPr wrap="square" rtlCol="0">
            <a:spAutoFit/>
          </a:bodyPr>
          <a:lstStyle/>
          <a:p>
            <a:r>
              <a:rPr lang="en-US" altLang="zh-CN" sz="2400" dirty="0">
                <a:solidFill>
                  <a:srgbClr val="C00000"/>
                </a:solidFill>
              </a:rPr>
              <a:t>freer</a:t>
            </a:r>
            <a:endParaRPr lang="zh-CN" altLang="en-US" sz="2400" dirty="0">
              <a:solidFill>
                <a:srgbClr val="C00000"/>
              </a:solidFill>
            </a:endParaRPr>
          </a:p>
        </p:txBody>
      </p:sp>
      <p:pic>
        <p:nvPicPr>
          <p:cNvPr id="4" name="Pre-reading discussi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487834" y="1925853"/>
            <a:ext cx="406400" cy="406400"/>
          </a:xfrm>
          <a:prstGeom prst="rect">
            <a:avLst/>
          </a:prstGeom>
        </p:spPr>
      </p:pic>
      <p:sp>
        <p:nvSpPr>
          <p:cNvPr id="5" name="矩形 4"/>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6" name="矩形 5"/>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5175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Pre-reading Discussion</a:t>
            </a:r>
          </a:p>
        </p:txBody>
      </p:sp>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9"/>
            <a:stretch>
              <a:fillRect/>
            </a:stretch>
          </p:blipFill>
          <p:spPr>
            <a:xfrm>
              <a:off x="1635" y="568"/>
              <a:ext cx="1538" cy="1537"/>
            </a:xfrm>
            <a:prstGeom prst="rect">
              <a:avLst/>
            </a:prstGeom>
            <a:noFill/>
            <a:ln w="9525">
              <a:noFill/>
            </a:ln>
          </p:spPr>
        </p:pic>
      </p:grpSp>
      <p:sp>
        <p:nvSpPr>
          <p:cNvPr id="25" name="动作按钮: 转到主页 11">
            <a:hlinkClick r:id="rId10" action="ppaction://hlinksldjump" highlightClick="1"/>
          </p:cNvPr>
          <p:cNvSpPr/>
          <p:nvPr/>
        </p:nvSpPr>
        <p:spPr>
          <a:xfrm>
            <a:off x="10910250" y="5795538"/>
            <a:ext cx="705678" cy="545459"/>
          </a:xfrm>
          <a:prstGeom prst="actionButtonHome">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15773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3" fill="hold" display="0">
                  <p:stCondLst>
                    <p:cond delay="indefinite"/>
                  </p:stCondLst>
                  <p:endCondLst>
                    <p:cond evt="onStopAudio" delay="0">
                      <p:tgtEl>
                        <p:sldTgt/>
                      </p:tgtEl>
                    </p:cond>
                  </p:endCondLst>
                </p:cTn>
                <p:tgtEl>
                  <p:spTgt spid="4"/>
                </p:tgtEl>
              </p:cMediaNode>
            </p:audio>
          </p:childTnLst>
        </p:cTn>
      </p:par>
    </p:tnLst>
    <p:bldLst>
      <p:bldP spid="14" grpId="0"/>
      <p:bldP spid="19" grpId="0"/>
      <p:bldP spid="24" grpId="0"/>
      <p:bldP spid="2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861364"/>
            <a:ext cx="11070724" cy="1331390"/>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endPar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a:t>
            </a:r>
            <a:r>
              <a:rPr lang="en-US" altLang="zh-CN" sz="2400" b="1">
                <a:solidFill>
                  <a:srgbClr val="FFC000"/>
                </a:solidFill>
                <a:latin typeface="Calibri" panose="020F0502020204030204" pitchFamily="34" charset="0"/>
                <a:cs typeface="Calibri" panose="020F0502020204030204" pitchFamily="34" charset="0"/>
              </a:rPr>
              <a:t>1 Brainstorming</a:t>
            </a:r>
            <a:endParaRPr lang="en-US" altLang="zh-CN" sz="2400" b="1" dirty="0">
              <a:solidFill>
                <a:srgbClr val="FFC000"/>
              </a:solidFill>
              <a:latin typeface="Calibri" panose="020F0502020204030204" pitchFamily="34" charset="0"/>
              <a:cs typeface="Calibri" panose="020F0502020204030204" pitchFamily="34" charset="0"/>
            </a:endParaRPr>
          </a:p>
        </p:txBody>
      </p:sp>
      <p:pic>
        <p:nvPicPr>
          <p:cNvPr id="14" name="图片 13"/>
          <p:cNvPicPr>
            <a:picLocks noChangeAspect="1"/>
          </p:cNvPicPr>
          <p:nvPr/>
        </p:nvPicPr>
        <p:blipFill>
          <a:blip r:embed="rId2"/>
          <a:stretch>
            <a:fillRect/>
          </a:stretch>
        </p:blipFill>
        <p:spPr>
          <a:xfrm>
            <a:off x="562057" y="1814343"/>
            <a:ext cx="640936" cy="562294"/>
          </a:xfrm>
          <a:prstGeom prst="rect">
            <a:avLst/>
          </a:prstGeom>
        </p:spPr>
      </p:pic>
      <p:sp>
        <p:nvSpPr>
          <p:cNvPr id="29" name="文本框 28"/>
          <p:cNvSpPr txBox="1"/>
          <p:nvPr/>
        </p:nvSpPr>
        <p:spPr>
          <a:xfrm>
            <a:off x="658008" y="3192754"/>
            <a:ext cx="10849505" cy="829945"/>
          </a:xfrm>
          <a:prstGeom prst="rect">
            <a:avLst/>
          </a:prstGeom>
          <a:noFill/>
        </p:spPr>
        <p:txBody>
          <a:bodyPr wrap="square">
            <a:spAutoFit/>
          </a:bodyPr>
          <a:lstStyle/>
          <a:p>
            <a:pPr fontAlgn="auto">
              <a:lnSpc>
                <a:spcPct val="100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rPr>
              <a:t>2) Discuss with your peers why you like some aspects of your university. Jot down your ideas on a blank sheet of paper.  </a:t>
            </a: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p:txBody>
      </p:sp>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82667430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773368" y="1631294"/>
            <a:ext cx="11152876" cy="1671320"/>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gn="l">
              <a:lnSpc>
                <a:spcPct val="114000"/>
              </a:lnSpc>
              <a:buClrTx/>
              <a:buSzTx/>
              <a:buFontTx/>
            </a:pPr>
            <a:r>
              <a:rPr lang="en-US" altLang="zh-CN" sz="2400" b="1" dirty="0">
                <a:solidFill>
                  <a:srgbClr val="FFC000"/>
                </a:solidFill>
                <a:latin typeface="Calibri" panose="020F0502020204030204" pitchFamily="34" charset="0"/>
                <a:cs typeface="Calibri" panose="020F0502020204030204" pitchFamily="34" charset="0"/>
              </a:rPr>
              <a:t>Step 2 Writing task</a:t>
            </a:r>
          </a:p>
          <a:p>
            <a:pPr marL="457200" indent="-457200" fontAlgn="auto">
              <a:lnSpc>
                <a:spcPct val="100000"/>
              </a:lnSpc>
              <a:buAutoNum type="arabicParenR"/>
            </a:pPr>
            <a:r>
              <a:rPr lang="en-US" altLang="zh-CN" sz="2400" i="1" dirty="0">
                <a:solidFill>
                  <a:srgbClr val="0070C0"/>
                </a:solidFill>
                <a:latin typeface="Calibri" panose="020F0502020204030204" pitchFamily="34" charset="0"/>
                <a:cs typeface="Calibri" panose="020F0502020204030204" pitchFamily="34" charset="0"/>
              </a:rPr>
              <a:t>Complete the following sentences following the examples, using the expressions in the brackets. </a:t>
            </a:r>
          </a:p>
        </p:txBody>
      </p:sp>
      <p:pic>
        <p:nvPicPr>
          <p:cNvPr id="17" name="图片 16"/>
          <p:cNvPicPr>
            <a:picLocks noChangeAspect="1"/>
          </p:cNvPicPr>
          <p:nvPr/>
        </p:nvPicPr>
        <p:blipFill>
          <a:blip r:embed="rId2"/>
          <a:stretch>
            <a:fillRect/>
          </a:stretch>
        </p:blipFill>
        <p:spPr>
          <a:xfrm>
            <a:off x="685882" y="1577514"/>
            <a:ext cx="640936" cy="562294"/>
          </a:xfrm>
          <a:prstGeom prst="rect">
            <a:avLst/>
          </a:prstGeom>
        </p:spPr>
      </p:pic>
      <p:sp>
        <p:nvSpPr>
          <p:cNvPr id="19" name="文本框 18"/>
          <p:cNvSpPr txBox="1"/>
          <p:nvPr/>
        </p:nvSpPr>
        <p:spPr>
          <a:xfrm>
            <a:off x="942340" y="3277235"/>
            <a:ext cx="10885805" cy="2614930"/>
          </a:xfrm>
          <a:prstGeom prst="rect">
            <a:avLst/>
          </a:prstGeom>
          <a:noFill/>
        </p:spPr>
        <p:txBody>
          <a:bodyPr wrap="square" rtlCol="0">
            <a:spAutoFit/>
          </a:bodyPr>
          <a:lstStyle/>
          <a:p>
            <a:pPr algn="l">
              <a:lnSpc>
                <a:spcPct val="114000"/>
              </a:lnSpc>
            </a:pPr>
            <a:r>
              <a:rPr lang="en-US" altLang="zh-CN" sz="2400" dirty="0">
                <a:latin typeface="Times New Roman" panose="02020603050405020304" pitchFamily="18" charset="0"/>
                <a:ea typeface="宋体" panose="02010600030101010101" pitchFamily="2" charset="-122"/>
              </a:rPr>
              <a:t>a. I really like college library  because I can enjoy reading quietly. (</a:t>
            </a:r>
            <a:r>
              <a:rPr lang="en-US" altLang="zh-CN" sz="2400" i="1" dirty="0">
                <a:latin typeface="Times New Roman" panose="02020603050405020304" pitchFamily="18" charset="0"/>
                <a:ea typeface="宋体" panose="02010600030101010101" pitchFamily="2" charset="-122"/>
              </a:rPr>
              <a:t>enjoy doing </a:t>
            </a:r>
            <a:r>
              <a:rPr lang="en-US" altLang="zh-CN" sz="2400" i="1" dirty="0" err="1">
                <a:latin typeface="Times New Roman" panose="02020603050405020304" pitchFamily="18" charset="0"/>
                <a:ea typeface="宋体" panose="02010600030101010101" pitchFamily="2" charset="-122"/>
              </a:rPr>
              <a:t>sth</a:t>
            </a:r>
            <a:r>
              <a:rPr lang="en-US" altLang="zh-CN" sz="2400" i="1" dirty="0">
                <a:latin typeface="Times New Roman" panose="02020603050405020304" pitchFamily="18" charset="0"/>
                <a:ea typeface="宋体" panose="02010600030101010101" pitchFamily="2" charset="-122"/>
              </a:rPr>
              <a:t>.</a:t>
            </a:r>
            <a:r>
              <a:rPr lang="en-US" altLang="zh-CN" sz="2400" dirty="0">
                <a:latin typeface="Times New Roman" panose="02020603050405020304" pitchFamily="18" charset="0"/>
                <a:ea typeface="宋体" panose="02010600030101010101" pitchFamily="2" charset="-122"/>
              </a:rPr>
              <a:t>)</a:t>
            </a:r>
          </a:p>
          <a:p>
            <a:pPr algn="l">
              <a:lnSpc>
                <a:spcPct val="114000"/>
              </a:lnSpc>
            </a:pPr>
            <a:r>
              <a:rPr lang="en-US" altLang="zh-CN" sz="2400" dirty="0">
                <a:latin typeface="Times New Roman" panose="02020603050405020304" pitchFamily="18" charset="0"/>
                <a:ea typeface="宋体" panose="02010600030101010101" pitchFamily="2" charset="-122"/>
              </a:rPr>
              <a:t>    I really like our math teacher because I ________________________.   </a:t>
            </a:r>
          </a:p>
          <a:p>
            <a:pPr algn="l">
              <a:lnSpc>
                <a:spcPct val="114000"/>
              </a:lnSpc>
            </a:pPr>
            <a:r>
              <a:rPr lang="en-US" altLang="zh-CN" sz="2400" dirty="0">
                <a:latin typeface="Times New Roman" panose="02020603050405020304" pitchFamily="18" charset="0"/>
                <a:ea typeface="宋体" panose="02010600030101010101" pitchFamily="2" charset="-122"/>
              </a:rPr>
              <a:t>b. I rushed to the library as fast as I can to get a seat. (</a:t>
            </a:r>
            <a:r>
              <a:rPr lang="en-US" altLang="zh-CN" sz="2400" i="1" dirty="0">
                <a:latin typeface="Times New Roman" panose="02020603050405020304" pitchFamily="18" charset="0"/>
                <a:ea typeface="宋体" panose="02010600030101010101" pitchFamily="2" charset="-122"/>
              </a:rPr>
              <a:t>as…as</a:t>
            </a:r>
            <a:r>
              <a:rPr lang="en-US" altLang="zh-CN" sz="2400" dirty="0">
                <a:latin typeface="Times New Roman" panose="02020603050405020304" pitchFamily="18" charset="0"/>
                <a:ea typeface="宋体" panose="02010600030101010101" pitchFamily="2" charset="-122"/>
              </a:rPr>
              <a:t>)</a:t>
            </a:r>
          </a:p>
          <a:p>
            <a:pPr algn="l">
              <a:lnSpc>
                <a:spcPct val="114000"/>
              </a:lnSpc>
            </a:pPr>
            <a:r>
              <a:rPr lang="en-US" altLang="zh-CN" sz="2400" dirty="0">
                <a:latin typeface="Times New Roman" panose="02020603050405020304" pitchFamily="18" charset="0"/>
                <a:ea typeface="宋体" panose="02010600030101010101" pitchFamily="2" charset="-122"/>
              </a:rPr>
              <a:t>    I  eat my breakfast  _____________ because I have the math class at 8:30.</a:t>
            </a:r>
          </a:p>
          <a:p>
            <a:pPr algn="l">
              <a:lnSpc>
                <a:spcPct val="114000"/>
              </a:lnSpc>
            </a:pPr>
            <a:r>
              <a:rPr lang="en-US" altLang="zh-CN" sz="2400" dirty="0">
                <a:latin typeface="Times New Roman" panose="02020603050405020304" pitchFamily="18" charset="0"/>
                <a:ea typeface="宋体" panose="02010600030101010101" pitchFamily="2" charset="-122"/>
              </a:rPr>
              <a:t>c. I’m sure I can’t help but miss our college library after graduation. (</a:t>
            </a:r>
            <a:r>
              <a:rPr lang="en-US" altLang="zh-CN" sz="2400" i="1" dirty="0">
                <a:latin typeface="Times New Roman" panose="02020603050405020304" pitchFamily="18" charset="0"/>
                <a:ea typeface="宋体" panose="02010600030101010101" pitchFamily="2" charset="-122"/>
              </a:rPr>
              <a:t>can’t help but do</a:t>
            </a:r>
            <a:r>
              <a:rPr lang="en-US" altLang="zh-CN" sz="2400" dirty="0">
                <a:latin typeface="Times New Roman" panose="02020603050405020304" pitchFamily="18" charset="0"/>
                <a:ea typeface="宋体" panose="02010600030101010101" pitchFamily="2" charset="-122"/>
              </a:rPr>
              <a:t>)</a:t>
            </a:r>
          </a:p>
          <a:p>
            <a:pPr algn="l">
              <a:lnSpc>
                <a:spcPct val="114000"/>
              </a:lnSpc>
            </a:pPr>
            <a:r>
              <a:rPr lang="en-US" altLang="zh-CN" sz="2400" dirty="0">
                <a:latin typeface="Times New Roman" panose="02020603050405020304" pitchFamily="18" charset="0"/>
                <a:ea typeface="宋体" panose="02010600030101010101" pitchFamily="2" charset="-122"/>
              </a:rPr>
              <a:t>   I ____________________ throughout the class because the teacher is so </a:t>
            </a:r>
            <a:r>
              <a:rPr lang="en-US" altLang="zh-CN" sz="2400" dirty="0" err="1">
                <a:latin typeface="Times New Roman" panose="02020603050405020304" pitchFamily="18" charset="0"/>
                <a:ea typeface="宋体" panose="02010600030101010101" pitchFamily="2" charset="-122"/>
              </a:rPr>
              <a:t>humourous</a:t>
            </a:r>
            <a:r>
              <a:rPr lang="en-US" altLang="zh-CN" sz="2400" dirty="0">
                <a:latin typeface="Times New Roman" panose="02020603050405020304" pitchFamily="18" charset="0"/>
                <a:ea typeface="宋体" panose="02010600030101010101" pitchFamily="2" charset="-122"/>
              </a:rPr>
              <a:t>. </a:t>
            </a:r>
          </a:p>
        </p:txBody>
      </p:sp>
      <p:sp>
        <p:nvSpPr>
          <p:cNvPr id="37" name="箭头: 下 36"/>
          <p:cNvSpPr/>
          <p:nvPr/>
        </p:nvSpPr>
        <p:spPr>
          <a:xfrm>
            <a:off x="650240" y="3359764"/>
            <a:ext cx="422910" cy="2473981"/>
          </a:xfrm>
          <a:prstGeom prst="downArrow">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3725137" y="4535856"/>
            <a:ext cx="1978427" cy="461665"/>
          </a:xfrm>
          <a:prstGeom prst="rect">
            <a:avLst/>
          </a:prstGeom>
          <a:noFill/>
        </p:spPr>
        <p:txBody>
          <a:bodyPr wrap="none" rtlCol="0">
            <a:spAutoFit/>
          </a:bodyPr>
          <a:lstStyle/>
          <a:p>
            <a:pPr algn="l"/>
            <a:r>
              <a:rPr lang="en-US" altLang="zh-CN" sz="2400" dirty="0">
                <a:solidFill>
                  <a:srgbClr val="C00000"/>
                </a:solidFill>
                <a:effectLst/>
                <a:latin typeface="Times New Roman" panose="02020603050405020304" pitchFamily="18" charset="0"/>
                <a:ea typeface="宋体" panose="02010600030101010101" pitchFamily="2" charset="-122"/>
              </a:rPr>
              <a:t>as fast as I can</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32" name="文本框 31"/>
          <p:cNvSpPr txBox="1"/>
          <p:nvPr/>
        </p:nvSpPr>
        <p:spPr>
          <a:xfrm>
            <a:off x="6122415" y="3667610"/>
            <a:ext cx="3666388" cy="461665"/>
          </a:xfrm>
          <a:prstGeom prst="rect">
            <a:avLst/>
          </a:prstGeom>
          <a:noFill/>
        </p:spPr>
        <p:txBody>
          <a:bodyPr wrap="none" rtlCol="0">
            <a:spAutoFit/>
          </a:bodyPr>
          <a:lstStyle/>
          <a:p>
            <a:pPr algn="l"/>
            <a:r>
              <a:rPr lang="en-US" altLang="zh-CN" sz="2400" dirty="0">
                <a:solidFill>
                  <a:srgbClr val="C00000"/>
                </a:solidFill>
                <a:effectLst/>
                <a:latin typeface="Times New Roman" panose="02020603050405020304" pitchFamily="18" charset="0"/>
                <a:ea typeface="宋体" panose="02010600030101010101" pitchFamily="2" charset="-122"/>
              </a:rPr>
              <a:t>enjoy listening to his lecture</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33" name="文本框 32"/>
          <p:cNvSpPr txBox="1"/>
          <p:nvPr/>
        </p:nvSpPr>
        <p:spPr>
          <a:xfrm>
            <a:off x="1365203" y="5372321"/>
            <a:ext cx="2640330" cy="460375"/>
          </a:xfrm>
          <a:prstGeom prst="rect">
            <a:avLst/>
          </a:prstGeom>
          <a:noFill/>
        </p:spPr>
        <p:txBody>
          <a:bodyPr wrap="none" rtlCol="0">
            <a:spAutoFit/>
          </a:bodyPr>
          <a:lstStyle/>
          <a:p>
            <a:pPr algn="l"/>
            <a:r>
              <a:rPr lang="en-US" altLang="zh-CN" sz="2400" dirty="0">
                <a:solidFill>
                  <a:srgbClr val="C00000"/>
                </a:solidFill>
                <a:effectLst/>
                <a:latin typeface="Times New Roman" panose="02020603050405020304" pitchFamily="18" charset="0"/>
                <a:ea typeface="宋体" panose="02010600030101010101" pitchFamily="2" charset="-122"/>
              </a:rPr>
              <a:t> can't help but laugh </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31" grpId="0"/>
      <p:bldP spid="32" grpId="0"/>
      <p:bldP spid="3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773368" y="1840627"/>
            <a:ext cx="11152876" cy="1331390"/>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endPar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endParaRPr>
          </a:p>
          <a:p>
            <a:pPr algn="l">
              <a:lnSpc>
                <a:spcPct val="114000"/>
              </a:lnSpc>
              <a:buClrTx/>
              <a:buSzTx/>
              <a:buFontTx/>
            </a:pPr>
            <a:r>
              <a:rPr lang="en-US" altLang="zh-CN" sz="2400" b="1" dirty="0">
                <a:solidFill>
                  <a:srgbClr val="FFC000"/>
                </a:solidFill>
                <a:latin typeface="Calibri" panose="020F0502020204030204" pitchFamily="34" charset="0"/>
                <a:cs typeface="Calibri" panose="020F0502020204030204" pitchFamily="34" charset="0"/>
              </a:rPr>
              <a:t>Step 2 </a:t>
            </a:r>
            <a:r>
              <a:rPr lang="en-US" altLang="zh-CN" sz="2400" b="1">
                <a:solidFill>
                  <a:srgbClr val="FFC000"/>
                </a:solidFill>
                <a:latin typeface="Calibri" panose="020F0502020204030204" pitchFamily="34" charset="0"/>
                <a:cs typeface="Calibri" panose="020F0502020204030204" pitchFamily="34" charset="0"/>
              </a:rPr>
              <a:t>Writing task</a:t>
            </a:r>
            <a:endParaRPr lang="en-US" altLang="zh-CN" sz="2400" b="1" dirty="0">
              <a:solidFill>
                <a:srgbClr val="FFC000"/>
              </a:solidFill>
              <a:latin typeface="Calibri" panose="020F0502020204030204" pitchFamily="34" charset="0"/>
              <a:cs typeface="Calibri" panose="020F0502020204030204" pitchFamily="34" charset="0"/>
            </a:endParaRPr>
          </a:p>
        </p:txBody>
      </p:sp>
      <p:pic>
        <p:nvPicPr>
          <p:cNvPr id="17" name="图片 16"/>
          <p:cNvPicPr>
            <a:picLocks noChangeAspect="1"/>
          </p:cNvPicPr>
          <p:nvPr/>
        </p:nvPicPr>
        <p:blipFill>
          <a:blip r:embed="rId2"/>
          <a:stretch>
            <a:fillRect/>
          </a:stretch>
        </p:blipFill>
        <p:spPr>
          <a:xfrm>
            <a:off x="685882" y="1786847"/>
            <a:ext cx="640936" cy="562294"/>
          </a:xfrm>
          <a:prstGeom prst="rect">
            <a:avLst/>
          </a:prstGeom>
        </p:spPr>
      </p:pic>
      <p:sp>
        <p:nvSpPr>
          <p:cNvPr id="35" name="文本框 34"/>
          <p:cNvSpPr txBox="1"/>
          <p:nvPr/>
        </p:nvSpPr>
        <p:spPr>
          <a:xfrm>
            <a:off x="685800" y="3225797"/>
            <a:ext cx="11075035" cy="830997"/>
          </a:xfrm>
          <a:prstGeom prst="rect">
            <a:avLst/>
          </a:prstGeom>
          <a:noFill/>
        </p:spPr>
        <p:txBody>
          <a:bodyPr wrap="square">
            <a:spAutoFit/>
          </a:bodyPr>
          <a:lstStyle/>
          <a:p>
            <a:pPr algn="just"/>
            <a:r>
              <a:rPr lang="en-US" altLang="zh-CN" sz="2400" i="1" dirty="0">
                <a:solidFill>
                  <a:srgbClr val="0070C0"/>
                </a:solidFill>
                <a:cs typeface="Calibri" panose="020F0502020204030204" pitchFamily="34" charset="0"/>
              </a:rPr>
              <a:t> 2) </a:t>
            </a:r>
            <a:r>
              <a:rPr lang="en-US" altLang="zh-CN" sz="2400" i="1" dirty="0">
                <a:solidFill>
                  <a:srgbClr val="0070C0"/>
                </a:solidFill>
                <a:effectLst/>
                <a:ea typeface="等线" panose="02010600030101010101" pitchFamily="2" charset="-122"/>
              </a:rPr>
              <a:t>Focus on one thing that truly appeals to you about your university and write a paragraph of about 100 words to state your idea. Use the above expressions if possible. </a:t>
            </a:r>
            <a:endParaRPr lang="en-US" altLang="zh-CN" sz="1800" b="1" dirty="0">
              <a:latin typeface="Calibri" panose="020F0502020204030204" pitchFamily="34" charset="0"/>
              <a:ea typeface="宋体" panose="02010600030101010101" pitchFamily="2" charset="-122"/>
              <a:cs typeface="Calibri" panose="020F0502020204030204" pitchFamily="34" charset="0"/>
            </a:endParaRPr>
          </a:p>
        </p:txBody>
      </p:sp>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91469484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597535" y="1569085"/>
            <a:ext cx="3313430" cy="1188720"/>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gn="l">
              <a:lnSpc>
                <a:spcPct val="114000"/>
              </a:lnSpc>
              <a:buClrTx/>
              <a:buSzTx/>
              <a:buFontTx/>
            </a:pPr>
            <a:r>
              <a:rPr lang="en-US" altLang="zh-CN" sz="2400" b="1" dirty="0">
                <a:solidFill>
                  <a:srgbClr val="FFC000"/>
                </a:solidFill>
                <a:latin typeface="Calibri" panose="020F0502020204030204" pitchFamily="34" charset="0"/>
                <a:cs typeface="Calibri" panose="020F0502020204030204" pitchFamily="34" charset="0"/>
              </a:rPr>
              <a:t>Step 2 Writing Task</a:t>
            </a:r>
          </a:p>
          <a:p>
            <a:pPr algn="just">
              <a:lnSpc>
                <a:spcPts val="2000"/>
              </a:lnSpc>
            </a:pPr>
            <a:r>
              <a:rPr lang="en-US" altLang="zh-CN" sz="2400" dirty="0">
                <a:cs typeface="Calibri" panose="020F0502020204030204" pitchFamily="34" charset="0"/>
              </a:rPr>
              <a:t>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22" name="文本框 21"/>
          <p:cNvSpPr txBox="1"/>
          <p:nvPr/>
        </p:nvSpPr>
        <p:spPr>
          <a:xfrm>
            <a:off x="722630" y="2546350"/>
            <a:ext cx="10708640" cy="371284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noFill/>
            <a:prstDash val="solid"/>
          </a:ln>
          <a:effectLst/>
        </p:spPr>
        <p:style>
          <a:lnRef idx="1">
            <a:schemeClr val="accent1"/>
          </a:lnRef>
          <a:fillRef idx="2">
            <a:schemeClr val="accent1"/>
          </a:fillRef>
          <a:effectRef idx="1">
            <a:schemeClr val="accent1"/>
          </a:effectRef>
          <a:fontRef idx="minor">
            <a:schemeClr val="dk1"/>
          </a:fontRef>
        </p:style>
        <p:txBody>
          <a:bodyPr wrap="square">
            <a:spAutoFit/>
          </a:bodyPr>
          <a:lstStyle/>
          <a:p>
            <a:pPr algn="just">
              <a:lnSpc>
                <a:spcPts val="2000"/>
              </a:lnSpc>
            </a:pPr>
            <a:r>
              <a:rPr lang="en-US" altLang="zh-CN" sz="2400" i="1"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A Sample Paragraph</a:t>
            </a: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I really enjoy the library in my university, where I can find a little corner, sit down, and open a book I randomly pick on the shelf. I enjoy the quiet noise the keyboard makes when I type on my laptop </a:t>
            </a:r>
            <a:r>
              <a:rPr lang="en-US" altLang="zh-CN" sz="2400" dirty="0">
                <a:effectLst/>
                <a:latin typeface="Calibri" panose="020F0502020204030204" pitchFamily="34" charset="0"/>
                <a:ea typeface="等线" panose="02010600030101010101" pitchFamily="2" charset="-122"/>
                <a:cs typeface="Calibri" panose="020F0502020204030204" pitchFamily="34" charset="0"/>
              </a:rPr>
              <a:t>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and the intensity of my focus to work on each assignment. As stressful as it can be, there is a rush of excitement whenever I complete an assignment</a:t>
            </a:r>
            <a:r>
              <a:rPr lang="en-US" altLang="zh-CN" sz="2400" kern="100" dirty="0">
                <a:latin typeface="Calibri" panose="020F0502020204030204" pitchFamily="34" charset="0"/>
                <a:ea typeface="宋体" panose="02010600030101010101" pitchFamily="2" charset="-122"/>
                <a:cs typeface="Calibri" panose="020F0502020204030204" pitchFamily="34" charset="0"/>
              </a:rPr>
              <a:t>,</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等线" panose="02010600030101010101" pitchFamily="2" charset="-122"/>
                <a:cs typeface="Calibri" panose="020F0502020204030204" pitchFamily="34" charset="0"/>
              </a:rPr>
              <a:t>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because I know I have tried my best</a:t>
            </a:r>
            <a:r>
              <a:rPr lang="en-US" altLang="zh-CN" sz="2400" dirty="0">
                <a:effectLst/>
                <a:latin typeface="Calibri" panose="020F0502020204030204" pitchFamily="34" charset="0"/>
                <a:ea typeface="等线" panose="02010600030101010101" pitchFamily="2" charset="-122"/>
                <a:cs typeface="Calibri" panose="020F0502020204030204" pitchFamily="34" charset="0"/>
              </a:rPr>
              <a:t>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I love the exhilaration when I walk out of the library at the end of a fruitful day. Among all the hustle and bustle of college life</a:t>
            </a:r>
            <a:r>
              <a:rPr lang="en-US" altLang="zh-CN" b="1" dirty="0">
                <a:latin typeface="Times New Roman" panose="02020603050405020304" pitchFamily="18" charset="0"/>
                <a:ea typeface="宋体" panose="02010600030101010101" pitchFamily="2" charset="-122"/>
              </a:rPr>
              <a:t> </a:t>
            </a:r>
            <a:r>
              <a:rPr lang="en-US" altLang="zh-CN" sz="2400" dirty="0">
                <a:latin typeface="Calibri" panose="020F0502020204030204" pitchFamily="34" charset="0"/>
                <a:ea typeface="宋体" panose="02010600030101010101" pitchFamily="2" charset="-122"/>
                <a:cs typeface="Calibri" panose="020F0502020204030204" pitchFamily="34" charset="0"/>
              </a:rPr>
              <a:t>the library provides an oasis of tranquility where I can read, think, work quietly and dream about my future.</a:t>
            </a:r>
            <a:endParaRPr lang="zh-CN" altLang="zh-CN" sz="1800" dirty="0">
              <a:effectLst/>
              <a:latin typeface="Times New Roman" panose="02020603050405020304" pitchFamily="18" charset="0"/>
              <a:ea typeface="等线" panose="02010600030101010101" pitchFamily="2" charset="-122"/>
            </a:endParaRPr>
          </a:p>
        </p:txBody>
      </p:sp>
      <p:pic>
        <p:nvPicPr>
          <p:cNvPr id="5" name="图片 4"/>
          <p:cNvPicPr>
            <a:picLocks noChangeAspect="1"/>
          </p:cNvPicPr>
          <p:nvPr/>
        </p:nvPicPr>
        <p:blipFill>
          <a:blip r:embed="rId2"/>
          <a:stretch>
            <a:fillRect/>
          </a:stretch>
        </p:blipFill>
        <p:spPr>
          <a:xfrm>
            <a:off x="876262" y="1524264"/>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3"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动作按钮: 后退或前一项 23">
            <a:hlinkClick r:id="rId4" action="ppaction://hlinksldjump" highlightClick="1"/>
          </p:cNvPr>
          <p:cNvSpPr/>
          <p:nvPr/>
        </p:nvSpPr>
        <p:spPr>
          <a:xfrm>
            <a:off x="11333176" y="5866083"/>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597535" y="1645285"/>
            <a:ext cx="3313430" cy="489365"/>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p:txBody>
      </p:sp>
      <p:pic>
        <p:nvPicPr>
          <p:cNvPr id="5" name="图片 4"/>
          <p:cNvPicPr>
            <a:picLocks noChangeAspect="1"/>
          </p:cNvPicPr>
          <p:nvPr/>
        </p:nvPicPr>
        <p:blipFill>
          <a:blip r:embed="rId2"/>
          <a:stretch>
            <a:fillRect/>
          </a:stretch>
        </p:blipFill>
        <p:spPr>
          <a:xfrm>
            <a:off x="876262" y="1600464"/>
            <a:ext cx="640936" cy="562294"/>
          </a:xfrm>
          <a:prstGeom prst="rect">
            <a:avLst/>
          </a:prstGeom>
        </p:spPr>
      </p:pic>
      <p:sp>
        <p:nvSpPr>
          <p:cNvPr id="30" name="文本框 29"/>
          <p:cNvSpPr txBox="1"/>
          <p:nvPr/>
        </p:nvSpPr>
        <p:spPr>
          <a:xfrm>
            <a:off x="755015" y="2542540"/>
            <a:ext cx="10844530" cy="1353185"/>
          </a:xfrm>
          <a:prstGeom prst="rect">
            <a:avLst/>
          </a:prstGeom>
          <a:noFill/>
        </p:spPr>
        <p:txBody>
          <a:bodyPr wrap="square">
            <a:spAutoFit/>
          </a:bodyPr>
          <a:lstStyle/>
          <a:p>
            <a:pPr algn="l">
              <a:lnSpc>
                <a:spcPct val="114000"/>
              </a:lnSpc>
              <a:buClrTx/>
              <a:buSzTx/>
              <a:buFontTx/>
            </a:pPr>
            <a:r>
              <a:rPr lang="en-US" altLang="zh-CN" sz="2400" b="1" dirty="0">
                <a:solidFill>
                  <a:srgbClr val="FFC000"/>
                </a:solidFill>
                <a:latin typeface="Calibri" panose="020F0502020204030204" pitchFamily="34" charset="0"/>
                <a:cs typeface="Calibri" panose="020F0502020204030204" pitchFamily="34" charset="0"/>
              </a:rPr>
              <a:t>Step 3 Peer Conferencing and Revision</a:t>
            </a:r>
          </a:p>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Work in groups of four and share the paragraph you have written with your peers. Revise it based on the feedback from your peers, and then post it on the course folder.</a:t>
            </a:r>
            <a:endParaRPr lang="en-US" altLang="zh-CN" sz="2400" b="1" dirty="0">
              <a:solidFill>
                <a:srgbClr val="0070C0"/>
              </a:solidFill>
              <a:latin typeface="Calibri" panose="020F0502020204030204" pitchFamily="34" charset="0"/>
              <a:ea typeface="宋体" panose="02010600030101010101" pitchFamily="2" charset="-122"/>
              <a:cs typeface="Calibri" panose="020F0502020204030204" pitchFamily="34" charset="0"/>
            </a:endParaRPr>
          </a:p>
        </p:txBody>
      </p:sp>
      <p:sp>
        <p:nvSpPr>
          <p:cNvPr id="6" name="动作按钮: 后退或前一项 5">
            <a:hlinkClick r:id="rId3" action="ppaction://hlinksldjump" highlightClick="1"/>
          </p:cNvPr>
          <p:cNvSpPr/>
          <p:nvPr/>
        </p:nvSpPr>
        <p:spPr>
          <a:xfrm>
            <a:off x="11333176" y="5866083"/>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4"/>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676396" y="1630513"/>
            <a:ext cx="12126689" cy="119888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Reading Across Cultures</a:t>
            </a:r>
          </a:p>
          <a:p>
            <a:pPr indent="0" fontAlgn="auto">
              <a:lnSpc>
                <a:spcPct val="100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rPr>
              <a:t>Work in pairs and answer the questions:</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marL="342900" lvl="0" indent="0" algn="just" fontAlgn="auto">
              <a:lnSpc>
                <a:spcPct val="100000"/>
              </a:lnSpc>
              <a:buFont typeface="+mj-lt"/>
              <a:buAutoNum type="arabicPeriod"/>
            </a:pPr>
            <a:r>
              <a:rPr lang="en-US" altLang="zh-CN" sz="2400" dirty="0">
                <a:effectLst/>
                <a:latin typeface="Calibri" panose="020F0502020204030204" pitchFamily="34" charset="0"/>
                <a:ea typeface="等线" panose="02010600030101010101" pitchFamily="2" charset="-122"/>
                <a:cs typeface="Calibri" panose="020F0502020204030204" pitchFamily="34" charset="0"/>
              </a:rPr>
              <a:t>Read the sayings below and then give each of them your own interpretation.</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21" name="文本框 20"/>
          <p:cNvSpPr txBox="1"/>
          <p:nvPr/>
        </p:nvSpPr>
        <p:spPr>
          <a:xfrm>
            <a:off x="6690611" y="416569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10245" name="图片 4" descr="clean_thumb_1024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833" y="2810842"/>
            <a:ext cx="3330993" cy="236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
          <p:cNvSpPr txBox="1">
            <a:spLocks noChangeArrowheads="1"/>
          </p:cNvSpPr>
          <p:nvPr/>
        </p:nvSpPr>
        <p:spPr bwMode="auto">
          <a:xfrm>
            <a:off x="897890" y="5259071"/>
            <a:ext cx="3051810" cy="1002030"/>
          </a:xfrm>
          <a:prstGeom prst="rect">
            <a:avLst/>
          </a:prstGeom>
          <a:solidFill>
            <a:srgbClr val="FFFFFF"/>
          </a:solidFill>
          <a:ln w="6350">
            <a:solidFill>
              <a:srgbClr val="000000"/>
            </a:solidFill>
            <a:miter lim="800000"/>
          </a:ln>
        </p:spPr>
        <p:txBody>
          <a:bodyPr vert="horz" wrap="square" lIns="91440" tIns="45720" rIns="91440" bIns="45720" numCol="1" anchor="t" anchorCtr="0" compatLnSpc="1"/>
          <a:lstStyle/>
          <a:p>
            <a:pPr marL="0" marR="0" lvl="0" indent="0" algn="just"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dirty="0">
                <a:ln>
                  <a:noFill/>
                </a:ln>
                <a:solidFill>
                  <a:schemeClr val="tx1"/>
                </a:solidFill>
                <a:effectLst/>
                <a:latin typeface="等线" panose="02010600030101010101" pitchFamily="2" charset="-122"/>
                <a:ea typeface="等线" panose="02010600030101010101" pitchFamily="2" charset="-122"/>
              </a:rPr>
              <a:t>独立之精神</a:t>
            </a:r>
            <a:endParaRPr kumimoji="0" lang="zh-CN" altLang="en-US" sz="1600" b="0" i="0" u="none" strike="noStrike" cap="none" normalizeH="0" baseline="0" dirty="0">
              <a:ln>
                <a:noFill/>
              </a:ln>
              <a:solidFill>
                <a:schemeClr val="tx1"/>
              </a:solidFill>
              <a:effectLst/>
              <a:latin typeface="Times New Roman" panose="02020603050405020304" pitchFamily="18" charset="0"/>
              <a:ea typeface="等线" panose="02010600030101010101" pitchFamily="2" charset="-122"/>
            </a:endParaRPr>
          </a:p>
          <a:p>
            <a:pPr marL="0" marR="0" lvl="0" indent="0" algn="just"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dirty="0">
                <a:ln>
                  <a:noFill/>
                </a:ln>
                <a:solidFill>
                  <a:schemeClr val="tx1"/>
                </a:solidFill>
                <a:effectLst/>
                <a:latin typeface="等线" panose="02010600030101010101" pitchFamily="2" charset="-122"/>
                <a:ea typeface="等线" panose="02010600030101010101" pitchFamily="2" charset="-122"/>
              </a:rPr>
              <a:t>自由之思想</a:t>
            </a:r>
            <a:endParaRPr kumimoji="0" lang="zh-CN" altLang="en-US" sz="1600" b="0" i="0" u="none" strike="noStrike" cap="none" normalizeH="0" baseline="0" dirty="0">
              <a:ln>
                <a:noFill/>
              </a:ln>
              <a:solidFill>
                <a:schemeClr val="tx1"/>
              </a:solidFill>
              <a:effectLst/>
              <a:latin typeface="Times New Roman" panose="02020603050405020304" pitchFamily="18" charset="0"/>
              <a:ea typeface="等线" panose="02010600030101010101" pitchFamily="2" charset="-122"/>
            </a:endParaRPr>
          </a:p>
          <a:p>
            <a:pPr marL="0" marR="0" lvl="0" indent="0" algn="just"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dirty="0">
                <a:ln>
                  <a:noFill/>
                </a:ln>
                <a:solidFill>
                  <a:schemeClr val="tx1"/>
                </a:solidFill>
                <a:effectLst/>
                <a:latin typeface="等线" panose="02010600030101010101" pitchFamily="2" charset="-122"/>
                <a:ea typeface="等线" panose="02010600030101010101" pitchFamily="2" charset="-122"/>
              </a:rPr>
              <a:t>            </a:t>
            </a:r>
            <a:r>
              <a:rPr kumimoji="0" lang="en-US" altLang="zh-CN" sz="1600" b="0" i="0" u="none" strike="noStrike" cap="none" normalizeH="0" baseline="0" dirty="0">
                <a:ln>
                  <a:noFill/>
                </a:ln>
                <a:solidFill>
                  <a:schemeClr val="tx1"/>
                </a:solidFill>
                <a:effectLst/>
                <a:latin typeface="Arial" panose="020B0604020202020204" pitchFamily="34" charset="0"/>
                <a:ea typeface="等线" panose="02010600030101010101" pitchFamily="2" charset="-122"/>
              </a:rPr>
              <a:t>——</a:t>
            </a:r>
            <a:r>
              <a:rPr kumimoji="0" lang="zh-CN" altLang="en-US" sz="1600" b="0" i="0" u="none" strike="noStrike" cap="none" normalizeH="0" baseline="0" dirty="0">
                <a:ln>
                  <a:noFill/>
                </a:ln>
                <a:solidFill>
                  <a:schemeClr val="tx1"/>
                </a:solidFill>
                <a:effectLst/>
                <a:latin typeface="等线" panose="02010600030101010101" pitchFamily="2" charset="-122"/>
                <a:ea typeface="等线" panose="02010600030101010101" pitchFamily="2" charset="-122"/>
              </a:rPr>
              <a:t>陈寅恪</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17" name="文本框 16"/>
          <p:cNvSpPr txBox="1"/>
          <p:nvPr/>
        </p:nvSpPr>
        <p:spPr>
          <a:xfrm>
            <a:off x="4064138" y="2947029"/>
            <a:ext cx="7881730" cy="2594428"/>
          </a:xfrm>
          <a:prstGeom prst="rect">
            <a:avLst/>
          </a:prstGeom>
          <a:noFill/>
        </p:spPr>
        <p:txBody>
          <a:bodyPr wrap="square">
            <a:spAutoFit/>
          </a:bodyPr>
          <a:lstStyle/>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 2. </a:t>
            </a:r>
            <a:r>
              <a:rPr lang="en-US" altLang="zh-CN" sz="2400" dirty="0">
                <a:effectLst/>
                <a:latin typeface="Calibri" panose="020F0502020204030204" pitchFamily="34" charset="0"/>
                <a:ea typeface="等线" panose="02010600030101010101" pitchFamily="2" charset="-122"/>
                <a:cs typeface="Calibri" panose="020F0502020204030204" pitchFamily="34" charset="0"/>
              </a:rPr>
              <a:t>For Einstein, imagination is more important than</a:t>
            </a:r>
          </a:p>
          <a:p>
            <a:pPr>
              <a:lnSpc>
                <a:spcPct val="114000"/>
              </a:lnSpc>
            </a:pPr>
            <a:r>
              <a:rPr lang="en-US" altLang="zh-CN" sz="2400" dirty="0">
                <a:latin typeface="Calibri" panose="020F0502020204030204" pitchFamily="34" charset="0"/>
                <a:ea typeface="等线" panose="02010600030101010101" pitchFamily="2" charset="-122"/>
                <a:cs typeface="Calibri" panose="020F0502020204030204" pitchFamily="34" charset="0"/>
              </a:rPr>
              <a:t>    </a:t>
            </a:r>
            <a:r>
              <a:rPr lang="en-US" altLang="zh-CN" sz="2400" dirty="0">
                <a:effectLst/>
                <a:latin typeface="Calibri" panose="020F0502020204030204" pitchFamily="34" charset="0"/>
                <a:ea typeface="等线" panose="02010600030101010101" pitchFamily="2" charset="-122"/>
                <a:cs typeface="Calibri" panose="020F0502020204030204" pitchFamily="34" charset="0"/>
              </a:rPr>
              <a:t> knowledge. Do you agree with him? Why or why not?</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lvl="0" algn="just">
              <a:lnSpc>
                <a:spcPct val="114000"/>
              </a:lnSpc>
            </a:pPr>
            <a:r>
              <a:rPr lang="en-US" altLang="zh-CN" sz="2400" dirty="0">
                <a:effectLst/>
                <a:latin typeface="Calibri" panose="020F0502020204030204" pitchFamily="34" charset="0"/>
                <a:ea typeface="等线" panose="02010600030101010101" pitchFamily="2" charset="-122"/>
                <a:cs typeface="Calibri" panose="020F0502020204030204" pitchFamily="34" charset="0"/>
              </a:rPr>
              <a:t>3. How do you understand “freedom” and “independence”</a:t>
            </a:r>
          </a:p>
          <a:p>
            <a:pPr lvl="0" algn="just">
              <a:lnSpc>
                <a:spcPct val="114000"/>
              </a:lnSpc>
            </a:pPr>
            <a:r>
              <a:rPr lang="en-US" altLang="zh-CN" sz="2400" dirty="0">
                <a:latin typeface="Calibri" panose="020F0502020204030204" pitchFamily="34" charset="0"/>
                <a:ea typeface="等线" panose="02010600030101010101" pitchFamily="2" charset="-122"/>
                <a:cs typeface="Calibri" panose="020F0502020204030204" pitchFamily="34" charset="0"/>
              </a:rPr>
              <a:t>   </a:t>
            </a:r>
            <a:r>
              <a:rPr lang="en-US" altLang="zh-CN" sz="2400" dirty="0">
                <a:effectLst/>
                <a:latin typeface="Calibri" panose="020F0502020204030204" pitchFamily="34" charset="0"/>
                <a:ea typeface="等线" panose="02010600030101010101" pitchFamily="2" charset="-122"/>
                <a:cs typeface="Calibri" panose="020F0502020204030204" pitchFamily="34" charset="0"/>
              </a:rPr>
              <a:t> proposed by Chen </a:t>
            </a:r>
            <a:r>
              <a:rPr lang="en-US" altLang="zh-CN" sz="2400" dirty="0" err="1">
                <a:effectLst/>
                <a:latin typeface="Calibri" panose="020F0502020204030204" pitchFamily="34" charset="0"/>
                <a:ea typeface="等线" panose="02010600030101010101" pitchFamily="2" charset="-122"/>
                <a:cs typeface="Calibri" panose="020F0502020204030204" pitchFamily="34" charset="0"/>
              </a:rPr>
              <a:t>Yinque</a:t>
            </a:r>
            <a:r>
              <a:rPr lang="en-US" altLang="zh-CN" sz="2400" dirty="0">
                <a:effectLst/>
                <a:latin typeface="Calibri" panose="020F0502020204030204" pitchFamily="34" charset="0"/>
                <a:ea typeface="等线" panose="02010600030101010101" pitchFamily="2" charset="-122"/>
                <a:cs typeface="Calibri" panose="020F0502020204030204" pitchFamily="34" charset="0"/>
              </a:rPr>
              <a:t>?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等线" panose="02010600030101010101" pitchFamily="2" charset="-122"/>
                <a:cs typeface="Calibri" panose="020F0502020204030204" pitchFamily="34" charset="0"/>
              </a:rPr>
              <a:t>4. Can you come up with a motto of your own that would be</a:t>
            </a:r>
          </a:p>
          <a:p>
            <a:pPr>
              <a:lnSpc>
                <a:spcPct val="114000"/>
              </a:lnSpc>
            </a:pPr>
            <a:r>
              <a:rPr lang="en-US" altLang="zh-CN" sz="2400" dirty="0">
                <a:latin typeface="Calibri" panose="020F0502020204030204" pitchFamily="34" charset="0"/>
                <a:ea typeface="等线" panose="02010600030101010101" pitchFamily="2" charset="-122"/>
                <a:cs typeface="Calibri" panose="020F0502020204030204" pitchFamily="34" charset="0"/>
              </a:rPr>
              <a:t>    </a:t>
            </a:r>
            <a:r>
              <a:rPr lang="en-US" altLang="zh-CN" sz="2400" dirty="0">
                <a:effectLst/>
                <a:latin typeface="Calibri" panose="020F0502020204030204" pitchFamily="34" charset="0"/>
                <a:ea typeface="等线" panose="02010600030101010101" pitchFamily="2" charset="-122"/>
                <a:cs typeface="Calibri" panose="020F0502020204030204" pitchFamily="34" charset="0"/>
              </a:rPr>
              <a:t>motivational for your college life? </a:t>
            </a:r>
            <a:endParaRPr lang="zh-CN" altLang="en-US" sz="2400" dirty="0">
              <a:latin typeface="Calibri" panose="020F0502020204030204" pitchFamily="34" charset="0"/>
              <a:cs typeface="Calibri" panose="020F0502020204030204" pitchFamily="34" charset="0"/>
            </a:endParaRPr>
          </a:p>
        </p:txBody>
      </p:sp>
      <p:pic>
        <p:nvPicPr>
          <p:cNvPr id="1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4596109" y="569716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6"/>
          <p:cNvSpPr>
            <a:spLocks noChangeArrowheads="1"/>
          </p:cNvSpPr>
          <p:nvPr/>
        </p:nvSpPr>
        <p:spPr bwMode="auto">
          <a:xfrm>
            <a:off x="5116830" y="5697220"/>
            <a:ext cx="4145280" cy="461645"/>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sp>
        <p:nvSpPr>
          <p:cNvPr id="12" name="动作按钮: 后退或前一项 11">
            <a:hlinkClick r:id="rId4" action="ppaction://hlinksldjump" highlightClick="1"/>
          </p:cNvPr>
          <p:cNvSpPr/>
          <p:nvPr/>
        </p:nvSpPr>
        <p:spPr>
          <a:xfrm>
            <a:off x="11210047" y="5848630"/>
            <a:ext cx="467139" cy="523192"/>
          </a:xfrm>
          <a:prstGeom prst="actionButtonBackPrevious">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5"/>
          <a:stretch>
            <a:fillRect/>
          </a:stretch>
        </p:blipFill>
        <p:spPr>
          <a:xfrm>
            <a:off x="785203" y="1561607"/>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6"/>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randombar(horizontal)">
                                      <p:cBhvr>
                                        <p:cTn id="11" dur="500"/>
                                        <p:tgtEl>
                                          <p:spTgt spid="19"/>
                                        </p:tgtEl>
                                      </p:cBhvr>
                                    </p:animEffect>
                                  </p:childTnLst>
                                </p:cTn>
                              </p:par>
                              <p:par>
                                <p:cTn id="12" presetID="14" presetClass="entr" presetSubtype="10"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randombar(horizontal)">
                                      <p:cBhvr>
                                        <p:cTn id="1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55015" y="1754505"/>
            <a:ext cx="6218555" cy="932180"/>
          </a:xfrm>
          <a:prstGeom prst="rect">
            <a:avLst/>
          </a:prstGeom>
          <a:noFill/>
        </p:spPr>
        <p:txBody>
          <a:bodyPr wrap="square">
            <a:spAutoFit/>
          </a:bodyPr>
          <a:lstStyle/>
          <a:p>
            <a:pPr lvl="0">
              <a:lnSpc>
                <a:spcPct val="114000"/>
              </a:lnSpc>
            </a:pPr>
            <a:r>
              <a:rPr lang="en-US" altLang="zh-CN" sz="2400" dirty="0">
                <a:latin typeface="Calibri" panose="020F0502020204030204" pitchFamily="34" charset="0"/>
                <a:cs typeface="Calibri" panose="020F0502020204030204" pitchFamily="34" charset="0"/>
              </a:rPr>
              <a:t>1. Text</a:t>
            </a:r>
            <a:endParaRPr lang="zh-CN" altLang="zh-CN" sz="2400" dirty="0">
              <a:latin typeface="Calibri" panose="020F0502020204030204" pitchFamily="34" charset="0"/>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rPr>
              <a:t>What is the purpose of a university education?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5" name="文本框 4"/>
          <p:cNvSpPr txBox="1"/>
          <p:nvPr/>
        </p:nvSpPr>
        <p:spPr>
          <a:xfrm>
            <a:off x="7091296" y="466925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6" name="图片 5"/>
          <p:cNvPicPr>
            <a:picLocks noChangeAspect="1"/>
          </p:cNvPicPr>
          <p:nvPr/>
        </p:nvPicPr>
        <p:blipFill>
          <a:blip r:embed="rId2"/>
          <a:stretch>
            <a:fillRect/>
          </a:stretch>
        </p:blipFill>
        <p:spPr>
          <a:xfrm>
            <a:off x="7016656" y="2029257"/>
            <a:ext cx="1016052" cy="965250"/>
          </a:xfrm>
          <a:prstGeom prst="rect">
            <a:avLst/>
          </a:prstGeom>
        </p:spPr>
      </p:pic>
      <p:sp>
        <p:nvSpPr>
          <p:cNvPr id="20" name="文本框 19"/>
          <p:cNvSpPr txBox="1"/>
          <p:nvPr/>
        </p:nvSpPr>
        <p:spPr>
          <a:xfrm>
            <a:off x="772932" y="3850450"/>
            <a:ext cx="3368675" cy="860425"/>
          </a:xfrm>
          <a:prstGeom prst="rect">
            <a:avLst/>
          </a:prstGeom>
          <a:noFill/>
        </p:spPr>
        <p:txBody>
          <a:bodyPr wrap="none" rtlCol="0">
            <a:spAutoFit/>
          </a:bodyPr>
          <a:lstStyle/>
          <a:p>
            <a:pPr lvl="0" algn="just">
              <a:lnSpc>
                <a:spcPts val="2000"/>
              </a:lnSpc>
            </a:pPr>
            <a:r>
              <a:rPr lang="en-US" altLang="zh-CN" sz="2400" dirty="0">
                <a:latin typeface="Calibri" panose="020F0502020204030204" pitchFamily="34" charset="0"/>
                <a:cs typeface="Calibri" panose="020F0502020204030204" pitchFamily="34" charset="0"/>
              </a:rPr>
              <a:t>2.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Video </a:t>
            </a:r>
          </a:p>
          <a:p>
            <a:pPr lvl="0" algn="just">
              <a:lnSpc>
                <a:spcPts val="2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ts val="2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What are universities for?</a:t>
            </a:r>
            <a:endParaRPr lang="zh-CN" altLang="en-US" sz="2400" dirty="0">
              <a:effectLst/>
              <a:latin typeface="Times New Roman" panose="02020603050405020304" pitchFamily="18" charset="0"/>
              <a:ea typeface="宋体" panose="02010600030101010101" pitchFamily="2" charset="-122"/>
            </a:endParaRPr>
          </a:p>
        </p:txBody>
      </p:sp>
      <p:pic>
        <p:nvPicPr>
          <p:cNvPr id="22" name="图片 21"/>
          <p:cNvPicPr>
            <a:picLocks noChangeAspect="1"/>
          </p:cNvPicPr>
          <p:nvPr/>
        </p:nvPicPr>
        <p:blipFill>
          <a:blip r:embed="rId3"/>
          <a:stretch>
            <a:fillRect/>
          </a:stretch>
        </p:blipFill>
        <p:spPr>
          <a:xfrm>
            <a:off x="4849648" y="3759664"/>
            <a:ext cx="3404266" cy="1964962"/>
          </a:xfrm>
          <a:prstGeom prst="rect">
            <a:avLst/>
          </a:prstGeom>
        </p:spPr>
      </p:pic>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4"/>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1" name="文本框 10"/>
          <p:cNvSpPr txBox="1"/>
          <p:nvPr/>
        </p:nvSpPr>
        <p:spPr>
          <a:xfrm>
            <a:off x="580228" y="2012637"/>
            <a:ext cx="6063344" cy="4477385"/>
          </a:xfrm>
          <a:prstGeom prst="rect">
            <a:avLst/>
          </a:prstGeom>
          <a:noFill/>
        </p:spPr>
        <p:txBody>
          <a:bodyPr wrap="square">
            <a:spAutoFit/>
          </a:bodyPr>
          <a:lstStyle/>
          <a:p>
            <a:pPr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Very quietly I take my leave                                          </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As quietly as I came here;</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Quietly I wave good-bye</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To the rosy clouds in the western sky.</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 </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The golden willows by the riverside</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Are young brides in the setting sun;</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Their reflections on the shimmering waves</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Always linger in the depth of my heart.</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 </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The floating heart growing in the sludge</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Sways leisurely under the water;</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In the gentle waves of Cambridge</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I would be a water plant!</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marL="1371600"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 </a:t>
            </a:r>
            <a:endParaRPr lang="en-US" altLang="zh-CN" sz="2200" kern="100" dirty="0">
              <a:latin typeface="Calibri" panose="020F0502020204030204" pitchFamily="34" charset="0"/>
              <a:ea typeface="宋体" panose="02010600030101010101" pitchFamily="2" charset="-122"/>
              <a:cs typeface="Calibri" panose="020F0502020204030204" pitchFamily="34" charset="0"/>
            </a:endParaRPr>
          </a:p>
          <a:p>
            <a:pPr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That pool under the shade of elm trees</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Holds not water but the rainbow from the sky;</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Shattered to pieces among the duckweeds</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Is the sediment of a rainbow-like dream?</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p:txBody>
      </p:sp>
      <p:sp>
        <p:nvSpPr>
          <p:cNvPr id="10" name="文本框 9"/>
          <p:cNvSpPr txBox="1"/>
          <p:nvPr/>
        </p:nvSpPr>
        <p:spPr>
          <a:xfrm>
            <a:off x="5062771" y="2527845"/>
            <a:ext cx="6793865" cy="3579495"/>
          </a:xfrm>
          <a:prstGeom prst="rect">
            <a:avLst/>
          </a:prstGeom>
          <a:noFill/>
        </p:spPr>
        <p:txBody>
          <a:bodyPr wrap="none" rtlCol="0">
            <a:spAutoFit/>
          </a:bodyPr>
          <a:lstStyle/>
          <a:p>
            <a:pPr marL="1371600" algn="just">
              <a:lnSpc>
                <a:spcPts val="2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marL="1371600"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To seek a dream? Just to pole a boat upstream</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marL="1371600"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To where the green grass is more verdant;</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marL="1371600"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Or to have the boat fully loaded with starlight</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marL="1371600"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And sing aloud in the </a:t>
            </a:r>
            <a:r>
              <a:rPr lang="en-US" altLang="zh-CN" sz="2200" kern="100" dirty="0" err="1">
                <a:effectLst/>
                <a:latin typeface="Calibri" panose="020F0502020204030204" pitchFamily="34" charset="0"/>
                <a:ea typeface="宋体" panose="02010600030101010101" pitchFamily="2" charset="-122"/>
                <a:cs typeface="Calibri" panose="020F0502020204030204" pitchFamily="34" charset="0"/>
              </a:rPr>
              <a:t>splendour</a:t>
            </a: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 of starlight.</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marL="1371600"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 </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marL="1371600"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But I cannot sing aloud</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marL="1371600"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Quietness is my farewell music;</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marL="1371600"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Even summer insects keep silence for me</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marL="1371600"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Silent is Cambridge tonight!</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marL="1371600"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 </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marL="1371600"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Very quietly I take my leave</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marL="1371600"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As quietly as I came here;</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marL="1371600"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Gently I flick my sleeves</a:t>
            </a:r>
            <a:endParaRPr lang="zh-CN" altLang="zh-CN" sz="2200" dirty="0">
              <a:effectLst/>
              <a:latin typeface="Calibri" panose="020F0502020204030204" pitchFamily="34" charset="0"/>
              <a:ea typeface="等线" panose="02010600030101010101" pitchFamily="2" charset="-122"/>
              <a:cs typeface="Calibri" panose="020F0502020204030204" pitchFamily="34" charset="0"/>
            </a:endParaRPr>
          </a:p>
          <a:p>
            <a:pPr marL="1371600" algn="just" fontAlgn="auto">
              <a:lnSpc>
                <a:spcPts val="1800"/>
              </a:lnSpc>
            </a:pPr>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Not even a wisp of cloud will I bring away.</a:t>
            </a:r>
            <a:endParaRPr lang="zh-CN" altLang="en-US" sz="2200" dirty="0">
              <a:effectLst/>
              <a:latin typeface="Times New Roman" panose="02020603050405020304" pitchFamily="18" charset="0"/>
              <a:ea typeface="宋体" panose="02010600030101010101" pitchFamily="2" charset="-122"/>
            </a:endParaRPr>
          </a:p>
        </p:txBody>
      </p:sp>
      <p:sp>
        <p:nvSpPr>
          <p:cNvPr id="12" name="文本框 11"/>
          <p:cNvSpPr txBox="1"/>
          <p:nvPr/>
        </p:nvSpPr>
        <p:spPr>
          <a:xfrm>
            <a:off x="787235" y="1538797"/>
            <a:ext cx="9209570" cy="605294"/>
          </a:xfrm>
          <a:prstGeom prst="rect">
            <a:avLst/>
          </a:prstGeom>
          <a:noFill/>
        </p:spPr>
        <p:txBody>
          <a:bodyPr wrap="square" rtlCol="0">
            <a:spAutoFit/>
          </a:bodyPr>
          <a:lstStyle/>
          <a:p>
            <a:pPr lvl="0" algn="ctr">
              <a:lnSpc>
                <a:spcPts val="2000"/>
              </a:lnSpc>
            </a:pP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rPr>
              <a:t>Saying Good-bye to Cambridge Again</a:t>
            </a:r>
            <a:endParaRPr lang="en-US" altLang="zh-CN" sz="2400" b="1" kern="100" dirty="0">
              <a:latin typeface="Calibri" panose="020F0502020204030204" pitchFamily="34" charset="0"/>
              <a:ea typeface="宋体" panose="02010600030101010101" pitchFamily="2" charset="-122"/>
              <a:cs typeface="Calibri" panose="020F0502020204030204" pitchFamily="34" charset="0"/>
            </a:endParaRPr>
          </a:p>
          <a:p>
            <a:pPr lvl="0" algn="just">
              <a:lnSpc>
                <a:spcPts val="2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Xu </a:t>
            </a:r>
            <a:r>
              <a:rPr lang="en-US" altLang="zh-CN" sz="2400" kern="100" dirty="0" err="1">
                <a:effectLst/>
                <a:latin typeface="Calibri" panose="020F0502020204030204" pitchFamily="34" charset="0"/>
                <a:ea typeface="宋体" panose="02010600030101010101" pitchFamily="2" charset="-122"/>
                <a:cs typeface="Calibri" panose="020F0502020204030204" pitchFamily="34" charset="0"/>
              </a:rPr>
              <a:t>Zhimo</a:t>
            </a:r>
            <a:endParaRPr lang="zh-CN" altLang="en-US" sz="2400" dirty="0">
              <a:effectLst/>
              <a:latin typeface="Times New Roman" panose="02020603050405020304" pitchFamily="18" charset="0"/>
              <a:ea typeface="宋体" panose="02010600030101010101" pitchFamily="2" charset="-122"/>
            </a:endParaRPr>
          </a:p>
        </p:txBody>
      </p:sp>
      <p:sp>
        <p:nvSpPr>
          <p:cNvPr id="13" name="星形: 四角 12"/>
          <p:cNvSpPr/>
          <p:nvPr/>
        </p:nvSpPr>
        <p:spPr>
          <a:xfrm>
            <a:off x="6096248" y="2648226"/>
            <a:ext cx="159027" cy="248478"/>
          </a:xfrm>
          <a:prstGeom prst="star4">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星形: 四角 13"/>
          <p:cNvSpPr/>
          <p:nvPr/>
        </p:nvSpPr>
        <p:spPr>
          <a:xfrm flipH="1">
            <a:off x="6096249" y="2981738"/>
            <a:ext cx="159026" cy="231877"/>
          </a:xfrm>
          <a:prstGeom prst="star4">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星形: 四角 16"/>
          <p:cNvSpPr/>
          <p:nvPr/>
        </p:nvSpPr>
        <p:spPr>
          <a:xfrm>
            <a:off x="6086308" y="3311656"/>
            <a:ext cx="172278" cy="283265"/>
          </a:xfrm>
          <a:prstGeom prst="star4">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星形: 四角 15"/>
          <p:cNvSpPr/>
          <p:nvPr/>
        </p:nvSpPr>
        <p:spPr>
          <a:xfrm>
            <a:off x="6082997" y="3628567"/>
            <a:ext cx="172278" cy="283265"/>
          </a:xfrm>
          <a:prstGeom prst="star4">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星形: 四角 18"/>
          <p:cNvSpPr/>
          <p:nvPr/>
        </p:nvSpPr>
        <p:spPr>
          <a:xfrm>
            <a:off x="6092937" y="3923579"/>
            <a:ext cx="159027" cy="248478"/>
          </a:xfrm>
          <a:prstGeom prst="star4">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星形: 四角 22"/>
          <p:cNvSpPr/>
          <p:nvPr/>
        </p:nvSpPr>
        <p:spPr>
          <a:xfrm flipH="1">
            <a:off x="6092938" y="4257091"/>
            <a:ext cx="159026" cy="231877"/>
          </a:xfrm>
          <a:prstGeom prst="star4">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星形: 四角 24"/>
          <p:cNvSpPr/>
          <p:nvPr/>
        </p:nvSpPr>
        <p:spPr>
          <a:xfrm>
            <a:off x="6082997" y="4587009"/>
            <a:ext cx="172278" cy="283265"/>
          </a:xfrm>
          <a:prstGeom prst="star4">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星形: 四角 26"/>
          <p:cNvSpPr/>
          <p:nvPr/>
        </p:nvSpPr>
        <p:spPr>
          <a:xfrm>
            <a:off x="6079686" y="4903920"/>
            <a:ext cx="172278" cy="283265"/>
          </a:xfrm>
          <a:prstGeom prst="star4">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星形: 四角 28"/>
          <p:cNvSpPr/>
          <p:nvPr/>
        </p:nvSpPr>
        <p:spPr>
          <a:xfrm>
            <a:off x="6102877" y="5220192"/>
            <a:ext cx="159027" cy="248478"/>
          </a:xfrm>
          <a:prstGeom prst="star4">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星形: 四角 30"/>
          <p:cNvSpPr/>
          <p:nvPr/>
        </p:nvSpPr>
        <p:spPr>
          <a:xfrm flipH="1">
            <a:off x="6102878" y="5553704"/>
            <a:ext cx="159026" cy="231877"/>
          </a:xfrm>
          <a:prstGeom prst="star4">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星形: 四角 32"/>
          <p:cNvSpPr/>
          <p:nvPr/>
        </p:nvSpPr>
        <p:spPr>
          <a:xfrm>
            <a:off x="6092937" y="5883622"/>
            <a:ext cx="172278" cy="283265"/>
          </a:xfrm>
          <a:prstGeom prst="star4">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8" name="组合 27"/>
          <p:cNvGrpSpPr/>
          <p:nvPr/>
        </p:nvGrpSpPr>
        <p:grpSpPr>
          <a:xfrm>
            <a:off x="867550" y="283464"/>
            <a:ext cx="1179420" cy="1051559"/>
            <a:chOff x="1313" y="323"/>
            <a:chExt cx="2280" cy="2032"/>
          </a:xfrm>
        </p:grpSpPr>
        <p:grpSp>
          <p:nvGrpSpPr>
            <p:cNvPr id="30"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2"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4" name="矩形 3"/>
          <p:cNvSpPr/>
          <p:nvPr/>
        </p:nvSpPr>
        <p:spPr>
          <a:xfrm>
            <a:off x="605880" y="1438768"/>
            <a:ext cx="1303627" cy="365934"/>
          </a:xfrm>
          <a:prstGeom prst="rect">
            <a:avLst/>
          </a:prstGeom>
        </p:spPr>
        <p:txBody>
          <a:bodyPr wrap="none">
            <a:spAutoFit/>
          </a:bodyPr>
          <a:lstStyle/>
          <a:p>
            <a:pPr algn="just">
              <a:lnSpc>
                <a:spcPts val="2000"/>
              </a:lnSpc>
            </a:pPr>
            <a:r>
              <a:rPr lang="en-US" altLang="zh-CN" sz="2400" dirty="0">
                <a:latin typeface="Calibri" panose="020F0502020204030204" pitchFamily="34" charset="0"/>
                <a:cs typeface="Calibri" panose="020F0502020204030204" pitchFamily="34" charset="0"/>
              </a:rPr>
              <a:t>3. Poetry</a:t>
            </a:r>
          </a:p>
        </p:txBody>
      </p:sp>
    </p:spTree>
  </p:cSld>
  <p:clrMapOvr>
    <a:masterClrMapping/>
  </p:clrMapOvr>
  <p:transition>
    <p:random/>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30472" y="1538438"/>
            <a:ext cx="11055128" cy="4679315"/>
          </a:xfrm>
          <a:prstGeom prst="rect">
            <a:avLst/>
          </a:prstGeom>
          <a:noFill/>
        </p:spPr>
        <p:txBody>
          <a:bodyPr wrap="square">
            <a:spAutoFit/>
          </a:bodyPr>
          <a:lstStyle/>
          <a:p>
            <a:pPr algn="l"/>
            <a:r>
              <a:rPr lang="en-US" altLang="zh-CN" sz="2400" dirty="0">
                <a:latin typeface="Calibri" panose="020F0502020204030204" pitchFamily="34" charset="0"/>
                <a:ea typeface="宋体" panose="02010600030101010101" pitchFamily="2" charset="-122"/>
                <a:cs typeface="Calibri" panose="020F0502020204030204" pitchFamily="34" charset="0"/>
              </a:rPr>
              <a:t>4. University Mottoes</a:t>
            </a:r>
          </a:p>
          <a:p>
            <a:pPr algn="l"/>
            <a:endParaRPr lang="en-US" altLang="zh-CN" sz="1500" dirty="0">
              <a:latin typeface="Calibri" panose="020F0502020204030204" pitchFamily="34" charset="0"/>
              <a:ea typeface="宋体" panose="02010600030101010101" pitchFamily="2" charset="-122"/>
              <a:cs typeface="Calibri" panose="020F0502020204030204" pitchFamily="34" charset="0"/>
            </a:endParaRPr>
          </a:p>
          <a:p>
            <a:pPr algn="l">
              <a:lnSpc>
                <a:spcPct val="120000"/>
              </a:lnSpc>
            </a:pPr>
            <a:r>
              <a:rPr lang="en-US" altLang="zh-CN" sz="2400" dirty="0">
                <a:latin typeface="Calibri" panose="020F0502020204030204" pitchFamily="34" charset="0"/>
                <a:ea typeface="宋体" panose="02010600030101010101" pitchFamily="2" charset="-122"/>
                <a:cs typeface="Calibri" panose="020F0502020204030204" pitchFamily="34" charset="0"/>
              </a:rPr>
              <a:t>Harvard University: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Veritas, Latin for “Truth”.  </a:t>
            </a:r>
            <a:endParaRPr lang="zh-CN" altLang="zh-CN" sz="2400" dirty="0">
              <a:solidFill>
                <a:srgbClr val="00B050"/>
              </a:solidFill>
              <a:effectLst/>
              <a:latin typeface="Calibri" panose="020F0502020204030204" pitchFamily="34" charset="0"/>
              <a:ea typeface="等线" panose="02010600030101010101" pitchFamily="2" charset="-122"/>
              <a:cs typeface="Calibri" panose="020F0502020204030204" pitchFamily="34" charset="0"/>
            </a:endParaRPr>
          </a:p>
          <a:p>
            <a:pPr algn="just">
              <a:lnSpc>
                <a:spcPct val="120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Johns Hopkins University: Veritas </a:t>
            </a:r>
            <a:r>
              <a:rPr lang="en-US" altLang="zh-CN" sz="2400" kern="100" dirty="0" err="1">
                <a:effectLst/>
                <a:latin typeface="Calibri" panose="020F0502020204030204" pitchFamily="34" charset="0"/>
                <a:ea typeface="宋体" panose="02010600030101010101" pitchFamily="2" charset="-122"/>
                <a:cs typeface="Calibri" panose="020F0502020204030204" pitchFamily="34" charset="0"/>
              </a:rPr>
              <a:t>vos</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kern="100" dirty="0" err="1">
                <a:effectLst/>
                <a:latin typeface="Calibri" panose="020F0502020204030204" pitchFamily="34" charset="0"/>
                <a:ea typeface="宋体" panose="02010600030101010101" pitchFamily="2" charset="-122"/>
                <a:cs typeface="Calibri" panose="020F0502020204030204" pitchFamily="34" charset="0"/>
              </a:rPr>
              <a:t>liberabit</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Latin for “The truth shall make you free”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20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Washington University in St. Louis: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Per </a:t>
            </a:r>
            <a:r>
              <a:rPr lang="en-US" altLang="zh-CN" sz="2400" kern="100" dirty="0" err="1">
                <a:solidFill>
                  <a:srgbClr val="00B050"/>
                </a:solidFill>
                <a:effectLst/>
                <a:latin typeface="Calibri" panose="020F0502020204030204" pitchFamily="34" charset="0"/>
                <a:ea typeface="宋体" panose="02010600030101010101" pitchFamily="2" charset="-122"/>
                <a:cs typeface="Calibri" panose="020F0502020204030204" pitchFamily="34" charset="0"/>
              </a:rPr>
              <a:t>veritatem</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 vis, Latin for “Strength through truth”      </a:t>
            </a:r>
            <a:endParaRPr lang="zh-CN" altLang="zh-CN" sz="2400" dirty="0">
              <a:solidFill>
                <a:srgbClr val="00B050"/>
              </a:solidFill>
              <a:effectLst/>
              <a:latin typeface="Calibri" panose="020F0502020204030204" pitchFamily="34" charset="0"/>
              <a:ea typeface="等线" panose="02010600030101010101" pitchFamily="2" charset="-122"/>
              <a:cs typeface="Calibri" panose="020F0502020204030204" pitchFamily="34" charset="0"/>
            </a:endParaRPr>
          </a:p>
          <a:p>
            <a:pPr algn="just">
              <a:lnSpc>
                <a:spcPct val="120000"/>
              </a:lnSpc>
            </a:pPr>
            <a:r>
              <a:rPr lang="zh-CN" altLang="zh-CN" sz="2200" kern="100" dirty="0">
                <a:effectLst/>
                <a:latin typeface="微软雅黑" panose="020B0503020204020204" charset="-122"/>
                <a:ea typeface="微软雅黑" panose="020B0503020204020204" charset="-122"/>
                <a:cs typeface="微软雅黑" panose="020B0503020204020204" charset="-122"/>
              </a:rPr>
              <a:t>清华大学：自强不息 厚德载物</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(Self-Discipline and Social Commitment)</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20000"/>
              </a:lnSpc>
            </a:pPr>
            <a:r>
              <a:rPr lang="zh-CN" altLang="zh-CN" sz="2200" kern="100" dirty="0">
                <a:effectLst/>
                <a:latin typeface="微软雅黑" panose="020B0503020204020204" charset="-122"/>
                <a:ea typeface="微软雅黑" panose="020B0503020204020204" charset="-122"/>
                <a:cs typeface="微软雅黑" panose="020B0503020204020204" charset="-122"/>
              </a:rPr>
              <a:t>浙江大学</a:t>
            </a:r>
            <a:r>
              <a:rPr lang="zh-CN" altLang="zh-CN" sz="2200" kern="100" dirty="0">
                <a:effectLst/>
                <a:latin typeface="微软雅黑" panose="020B0503020204020204" charset="-122"/>
                <a:ea typeface="微软雅黑" panose="020B0503020204020204" charset="-122"/>
                <a:cs typeface="Calibri" panose="020F0502020204030204" pitchFamily="34" charset="0"/>
              </a:rPr>
              <a:t>：</a:t>
            </a:r>
            <a:r>
              <a:rPr lang="zh-CN" altLang="zh-CN" sz="2200" kern="100" dirty="0">
                <a:solidFill>
                  <a:srgbClr val="00B050"/>
                </a:solidFill>
                <a:effectLst/>
                <a:latin typeface="微软雅黑" panose="020B0503020204020204" charset="-122"/>
                <a:ea typeface="微软雅黑" panose="020B0503020204020204" charset="-122"/>
                <a:cs typeface="Calibri" panose="020F0502020204030204" pitchFamily="34" charset="0"/>
              </a:rPr>
              <a:t>求是创新</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 (Seeking Truth and Pursuing Innovation)</a:t>
            </a:r>
            <a:endParaRPr lang="zh-CN" altLang="zh-CN" sz="2400" dirty="0">
              <a:solidFill>
                <a:srgbClr val="00B050"/>
              </a:solidFill>
              <a:effectLst/>
              <a:latin typeface="Calibri" panose="020F0502020204030204" pitchFamily="34" charset="0"/>
              <a:ea typeface="等线" panose="02010600030101010101" pitchFamily="2" charset="-122"/>
              <a:cs typeface="Calibri" panose="020F0502020204030204" pitchFamily="34" charset="0"/>
            </a:endParaRPr>
          </a:p>
          <a:p>
            <a:pPr algn="just">
              <a:lnSpc>
                <a:spcPct val="120000"/>
              </a:lnSpc>
            </a:pPr>
            <a:r>
              <a:rPr lang="zh-CN" altLang="zh-CN" sz="2200" kern="100" dirty="0">
                <a:effectLst/>
                <a:latin typeface="微软雅黑" panose="020B0503020204020204" charset="-122"/>
                <a:ea typeface="微软雅黑" panose="020B0503020204020204" charset="-122"/>
                <a:cs typeface="微软雅黑" panose="020B0503020204020204" charset="-122"/>
              </a:rPr>
              <a:t>武汉大学：自强 弘毅 求是 拓新</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(Self-Improvement, Perseverance, Truth-Seeking and</a:t>
            </a:r>
          </a:p>
          <a:p>
            <a:pPr algn="just">
              <a:lnSpc>
                <a:spcPct val="120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Innovation)</a:t>
            </a:r>
            <a:r>
              <a:rPr lang="zh-CN" altLang="zh-CN" sz="2400" kern="100" dirty="0">
                <a:effectLst/>
                <a:latin typeface="Calibri" panose="020F0502020204030204" pitchFamily="34" charset="0"/>
                <a:ea typeface="宋体" panose="02010600030101010101" pitchFamily="2" charset="-122"/>
                <a:cs typeface="Calibri" panose="020F0502020204030204" pitchFamily="34" charset="0"/>
              </a:rPr>
              <a:t>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20000"/>
              </a:lnSpc>
            </a:pPr>
            <a:r>
              <a:rPr lang="zh-CN" altLang="zh-CN" sz="2200" kern="100" dirty="0">
                <a:effectLst/>
                <a:latin typeface="微软雅黑" panose="020B0503020204020204" charset="-122"/>
                <a:ea typeface="微软雅黑" panose="020B0503020204020204" charset="-122"/>
                <a:cs typeface="微软雅黑" panose="020B0503020204020204" charset="-122"/>
              </a:rPr>
              <a:t>中国人民大学</a:t>
            </a:r>
            <a:r>
              <a:rPr lang="zh-CN" altLang="zh-CN" sz="2200" kern="100" dirty="0">
                <a:effectLst/>
                <a:latin typeface="微软雅黑" panose="020B0503020204020204" charset="-122"/>
                <a:ea typeface="微软雅黑" panose="020B0503020204020204" charset="-122"/>
                <a:cs typeface="Calibri" panose="020F0502020204030204" pitchFamily="34" charset="0"/>
              </a:rPr>
              <a:t>：</a:t>
            </a:r>
            <a:r>
              <a:rPr lang="zh-CN" altLang="zh-CN" sz="2200" kern="100" dirty="0">
                <a:solidFill>
                  <a:srgbClr val="00B050"/>
                </a:solidFill>
                <a:effectLst/>
                <a:latin typeface="微软雅黑" panose="020B0503020204020204" charset="-122"/>
                <a:ea typeface="微软雅黑" panose="020B0503020204020204" charset="-122"/>
                <a:cs typeface="Calibri" panose="020F0502020204030204" pitchFamily="34" charset="0"/>
              </a:rPr>
              <a:t>实事求是</a:t>
            </a:r>
            <a:r>
              <a:rPr lang="zh-CN"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(Seek Truth from Facts)</a:t>
            </a:r>
            <a:r>
              <a:rPr lang="zh-CN"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　</a:t>
            </a:r>
            <a:endParaRPr lang="zh-CN" altLang="zh-CN" sz="2400" dirty="0">
              <a:solidFill>
                <a:srgbClr val="00B050"/>
              </a:solidFill>
              <a:effectLst/>
              <a:latin typeface="Calibri" panose="020F0502020204030204" pitchFamily="34" charset="0"/>
              <a:ea typeface="等线" panose="02010600030101010101" pitchFamily="2" charset="-122"/>
              <a:cs typeface="Calibri" panose="020F0502020204030204" pitchFamily="34" charset="0"/>
            </a:endParaRPr>
          </a:p>
          <a:p>
            <a:pPr algn="just">
              <a:lnSpc>
                <a:spcPct val="120000"/>
              </a:lnSpc>
            </a:pPr>
            <a:r>
              <a:rPr lang="zh-CN" altLang="zh-CN" sz="2200" kern="100" dirty="0">
                <a:effectLst/>
                <a:latin typeface="微软雅黑" panose="020B0503020204020204" charset="-122"/>
                <a:ea typeface="微软雅黑" panose="020B0503020204020204" charset="-122"/>
                <a:cs typeface="微软雅黑" panose="020B0503020204020204" charset="-122"/>
              </a:rPr>
              <a:t>厦门大学：自强不息 止于至善</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(Pursue Excellence, Strive for Perfection)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5" name="动作按钮: 转到主页 2">
            <a:hlinkClick r:id="rId2" action="ppaction://hlinksldjump" highlightClick="1"/>
          </p:cNvPr>
          <p:cNvSpPr/>
          <p:nvPr/>
        </p:nvSpPr>
        <p:spPr>
          <a:xfrm>
            <a:off x="10947591" y="5736259"/>
            <a:ext cx="705678" cy="545459"/>
          </a:xfrm>
          <a:prstGeom prst="actionButtonHome">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1786715" y="1678275"/>
            <a:ext cx="7836194" cy="954107"/>
          </a:xfrm>
          <a:prstGeom prst="rect">
            <a:avLst/>
          </a:prstGeom>
          <a:solidFill>
            <a:schemeClr val="bg2"/>
          </a:solidFill>
          <a:effectLst/>
        </p:spPr>
        <p:style>
          <a:lnRef idx="0">
            <a:scrgbClr r="0" g="0" b="0"/>
          </a:lnRef>
          <a:fillRef idx="1002">
            <a:schemeClr val="lt2"/>
          </a:fillRef>
          <a:effectRef idx="0">
            <a:scrgbClr r="0" g="0" b="0"/>
          </a:effectRef>
          <a:fontRef idx="major"/>
        </p:style>
        <p:txBody>
          <a:bodyPr wrap="square" rtlCol="0">
            <a:spAutoFit/>
          </a:bodyPr>
          <a:lstStyle/>
          <a:p>
            <a:pPr algn="l"/>
            <a:r>
              <a:rPr lang="en-US" altLang="zh-CN" sz="2800" dirty="0">
                <a:effectLst/>
                <a:latin typeface="Calibri" panose="020F0502020204030204" pitchFamily="34" charset="0"/>
                <a:ea typeface="宋体" panose="02010600030101010101" pitchFamily="2" charset="-122"/>
                <a:cs typeface="Calibri" panose="020F0502020204030204" pitchFamily="34" charset="0"/>
              </a:rPr>
              <a:t>A Day-by-Day Guide to Your First Year of College Life</a:t>
            </a:r>
          </a:p>
          <a:p>
            <a:pPr algn="l"/>
            <a:r>
              <a:rPr lang="en-US" altLang="zh-CN" sz="2800" dirty="0">
                <a:latin typeface="Calibri" panose="020F0502020204030204" pitchFamily="34" charset="0"/>
                <a:ea typeface="宋体" panose="02010600030101010101" pitchFamily="2" charset="-122"/>
                <a:cs typeface="Calibri" panose="020F0502020204030204" pitchFamily="34" charset="0"/>
              </a:rPr>
              <a:t>                                                         </a:t>
            </a:r>
            <a:r>
              <a:rPr lang="en-US" altLang="zh-CN" sz="2400" i="1" dirty="0">
                <a:latin typeface="Bodoni MT Condensed" panose="02070606080606020203" pitchFamily="18" charset="0"/>
                <a:ea typeface="宋体" panose="02010600030101010101" pitchFamily="2" charset="-122"/>
                <a:cs typeface="Calibri" panose="020F0502020204030204" pitchFamily="34" charset="0"/>
              </a:rPr>
              <a:t>Susan Fitzgerald and J. Lee Peters</a:t>
            </a:r>
            <a:endParaRPr lang="zh-CN" altLang="en-US" sz="2400" i="1" dirty="0">
              <a:effectLst/>
              <a:latin typeface="Bodoni MT Condensed" panose="02070606080606020203" pitchFamily="18" charset="0"/>
              <a:ea typeface="宋体" panose="02010600030101010101" pitchFamily="2" charset="-122"/>
              <a:cs typeface="Calibri" panose="020F0502020204030204" pitchFamily="34" charset="0"/>
            </a:endParaRPr>
          </a:p>
        </p:txBody>
      </p:sp>
      <p:pic>
        <p:nvPicPr>
          <p:cNvPr id="10" name="图片 9"/>
          <p:cNvPicPr>
            <a:picLocks noChangeAspect="1"/>
          </p:cNvPicPr>
          <p:nvPr/>
        </p:nvPicPr>
        <p:blipFill>
          <a:blip r:embed="rId2"/>
          <a:stretch>
            <a:fillRect/>
          </a:stretch>
        </p:blipFill>
        <p:spPr>
          <a:xfrm>
            <a:off x="7847330" y="3122295"/>
            <a:ext cx="2362200" cy="2576830"/>
          </a:xfrm>
          <a:prstGeom prst="rect">
            <a:avLst/>
          </a:prstGeom>
        </p:spPr>
      </p:pic>
      <p:graphicFrame>
        <p:nvGraphicFramePr>
          <p:cNvPr id="11" name="图示 10"/>
          <p:cNvGraphicFramePr/>
          <p:nvPr>
            <p:extLst>
              <p:ext uri="{D42A27DB-BD31-4B8C-83A1-F6EECF244321}">
                <p14:modId xmlns:p14="http://schemas.microsoft.com/office/powerpoint/2010/main" val="4097653324"/>
              </p:ext>
            </p:extLst>
          </p:nvPr>
        </p:nvGraphicFramePr>
        <p:xfrm>
          <a:off x="1164590" y="2632710"/>
          <a:ext cx="6075045" cy="35566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页脚占位符 2"/>
          <p:cNvSpPr>
            <a:spLocks noGrp="1"/>
          </p:cNvSpPr>
          <p:nvPr/>
        </p:nvSpPr>
        <p:spPr>
          <a:xfrm>
            <a:off x="3686185" y="6459785"/>
            <a:ext cx="4822804"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t>华东师范大学出版社</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8"/>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92480" y="1783080"/>
            <a:ext cx="10114280" cy="1198880"/>
          </a:xfrm>
          <a:prstGeom prst="rect">
            <a:avLst/>
          </a:prstGeom>
          <a:noFill/>
        </p:spPr>
        <p:txBody>
          <a:bodyPr wrap="square">
            <a:spAutoFit/>
          </a:bodyPr>
          <a:lstStyle/>
          <a:p>
            <a:pPr>
              <a:lnSpc>
                <a:spcPct val="150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2. Does what these college students say match your expectations? </a:t>
            </a:r>
          </a:p>
          <a:p>
            <a:pPr>
              <a:lnSpc>
                <a:spcPct val="150000"/>
              </a:lnSpc>
            </a:pPr>
            <a:r>
              <a:rPr lang="en-US" altLang="zh-CN" sz="2400" i="1" dirty="0">
                <a:solidFill>
                  <a:srgbClr val="0070C0"/>
                </a:solidFill>
                <a:latin typeface="Calibri" panose="020F0502020204030204" pitchFamily="34" charset="0"/>
                <a:ea typeface="宋体" panose="02010600030101010101" pitchFamily="2" charset="-122"/>
                <a:cs typeface="Calibri" panose="020F0502020204030204" pitchFamily="34" charset="0"/>
                <a:sym typeface="+mn-ea"/>
              </a:rPr>
              <a:t>  </a:t>
            </a: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sym typeface="+mn-ea"/>
              </a:rPr>
              <a:t>  </a:t>
            </a: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What other expectations  do you have? </a:t>
            </a:r>
            <a:r>
              <a:rPr lang="en-US" altLang="zh-CN" sz="2400" i="1" kern="1800"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Discuss with your peers. </a:t>
            </a:r>
            <a:endParaRPr lang="zh-CN"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p:txBody>
      </p:sp>
      <p:pic>
        <p:nvPicPr>
          <p:cNvPr id="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1012759" y="3232541"/>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6"/>
          <p:cNvSpPr>
            <a:spLocks noChangeArrowheads="1"/>
          </p:cNvSpPr>
          <p:nvPr/>
        </p:nvSpPr>
        <p:spPr bwMode="auto">
          <a:xfrm>
            <a:off x="1533377" y="3232541"/>
            <a:ext cx="7364413" cy="457200"/>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sp>
        <p:nvSpPr>
          <p:cNvPr id="11" name="动作按钮: 转到主页 10">
            <a:hlinkClick r:id="rId3" action="ppaction://hlinksldjump" highlightClick="1"/>
          </p:cNvPr>
          <p:cNvSpPr/>
          <p:nvPr/>
        </p:nvSpPr>
        <p:spPr>
          <a:xfrm>
            <a:off x="10828846" y="5615609"/>
            <a:ext cx="705678" cy="545459"/>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页脚占位符 2"/>
          <p:cNvSpPr>
            <a:spLocks noGrp="1"/>
          </p:cNvSpPr>
          <p:nvPr>
            <p:ph type="ftr" sz="quarter" idx="4294967295"/>
          </p:nvPr>
        </p:nvSpPr>
        <p:spPr>
          <a:xfrm>
            <a:off x="3686185" y="6459785"/>
            <a:ext cx="4822804" cy="365125"/>
          </a:xfrm>
          <a:prstGeom prst="rect">
            <a:avLst/>
          </a:prstGeom>
        </p:spPr>
        <p:txBody>
          <a:bodyPr/>
          <a:lstStyle/>
          <a:p>
            <a:r>
              <a:rPr lang="zh-CN" altLang="en-US"/>
              <a:t>华东师范大学出版社</a:t>
            </a:r>
          </a:p>
        </p:txBody>
      </p:sp>
      <p:sp>
        <p:nvSpPr>
          <p:cNvPr id="4" name="矩形 3"/>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6" name="矩形 5"/>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5175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Pre-reading Discussion</a:t>
            </a:r>
          </a:p>
        </p:txBody>
      </p:sp>
      <p:grpSp>
        <p:nvGrpSpPr>
          <p:cNvPr id="20" name="组合 19"/>
          <p:cNvGrpSpPr/>
          <p:nvPr/>
        </p:nvGrpSpPr>
        <p:grpSpPr>
          <a:xfrm>
            <a:off x="867550" y="283464"/>
            <a:ext cx="1179420" cy="1051559"/>
            <a:chOff x="1313" y="323"/>
            <a:chExt cx="2280" cy="2032"/>
          </a:xfrm>
        </p:grpSpPr>
        <p:grpSp>
          <p:nvGrpSpPr>
            <p:cNvPr id="21"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2"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4"/>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91341" y="1640560"/>
            <a:ext cx="11810078" cy="910377"/>
          </a:xfrm>
          <a:prstGeom prst="rect">
            <a:avLst/>
          </a:prstGeom>
          <a:noFill/>
        </p:spPr>
        <p:txBody>
          <a:bodyPr wrap="square">
            <a:spAutoFit/>
          </a:bodyPr>
          <a:lstStyle/>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691515" y="1837690"/>
            <a:ext cx="10877550" cy="4577715"/>
          </a:xfrm>
          <a:prstGeom prst="rect">
            <a:avLst/>
          </a:prstGeom>
          <a:noFill/>
        </p:spPr>
        <p:txBody>
          <a:bodyPr wrap="square">
            <a:spAutoFit/>
          </a:bodyPr>
          <a:lstStyle/>
          <a:p>
            <a:pPr>
              <a:lnSpc>
                <a:spcPct val="114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Choose the correct answer according to your understanding of the text.</a:t>
            </a: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marL="457200" indent="-457200" algn="just">
              <a:lnSpc>
                <a:spcPct val="114000"/>
              </a:lnSpc>
              <a:buAutoNum type="arabicPeriod"/>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According to the author, college will be the best years of your life because you can _______.</a:t>
            </a:r>
            <a:endParaRPr lang="en-US" altLang="zh-CN" sz="2400" kern="100"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A. live your life to its fullest                         B. meet more interesting people</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180340" indent="26670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C. qualify yourself for future career           D. find your real potential  </a:t>
            </a:r>
          </a:p>
          <a:p>
            <a:pPr marL="180340" indent="266700" algn="just">
              <a:lnSpc>
                <a:spcPct val="114000"/>
              </a:lnSpc>
            </a:pPr>
            <a:endParaRPr lang="zh-CN" altLang="zh-CN" sz="1600" kern="100" dirty="0">
              <a:effectLst/>
              <a:latin typeface="Calibri" panose="020F0502020204030204" pitchFamily="34" charset="0"/>
              <a:ea typeface="宋体" panose="02010600030101010101" pitchFamily="2" charset="-122"/>
              <a:cs typeface="Calibri" panose="020F0502020204030204" pitchFamily="34" charset="0"/>
            </a:endParaRPr>
          </a:p>
          <a:p>
            <a:pPr marL="180340" indent="-18034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2. The author has expressed the following views on college friendship EXCEPT_______.</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180340" indent="26670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A. college friendship may last for a lifetime</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180340" indent="26670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B. one’s college friends may have different backgrounds and experiences</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180340" indent="26670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C. one should take the initiative in making new friends at college</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180340" indent="26670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D. college friends are usually made through joining clubs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1" name="文本框 10"/>
          <p:cNvSpPr txBox="1"/>
          <p:nvPr/>
        </p:nvSpPr>
        <p:spPr>
          <a:xfrm>
            <a:off x="1552033" y="1453752"/>
            <a:ext cx="2912785" cy="461665"/>
          </a:xfrm>
          <a:prstGeom prst="rect">
            <a:avLst/>
          </a:prstGeom>
          <a:noFill/>
        </p:spPr>
        <p:txBody>
          <a:bodyPr wrap="none" rtlCol="0">
            <a:spAutoFit/>
          </a:bodyPr>
          <a:lstStyle/>
          <a:p>
            <a:pPr algn="l"/>
            <a:r>
              <a:rPr lang="en-US" altLang="zh-CN" sz="2400" b="1" dirty="0">
                <a:effectLst/>
                <a:latin typeface="Times New Roman" panose="02020603050405020304" pitchFamily="18" charset="0"/>
                <a:ea typeface="宋体" panose="02010600030101010101" pitchFamily="2" charset="-122"/>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911097" y="1457764"/>
            <a:ext cx="640936" cy="562294"/>
          </a:xfrm>
          <a:prstGeom prst="rect">
            <a:avLst/>
          </a:prstGeom>
        </p:spPr>
      </p:pic>
      <p:sp>
        <p:nvSpPr>
          <p:cNvPr id="14" name="文本框 13"/>
          <p:cNvSpPr txBox="1"/>
          <p:nvPr/>
        </p:nvSpPr>
        <p:spPr>
          <a:xfrm>
            <a:off x="1552033" y="2682470"/>
            <a:ext cx="407484" cy="461665"/>
          </a:xfrm>
          <a:prstGeom prst="rect">
            <a:avLst/>
          </a:prstGeom>
          <a:noFill/>
        </p:spPr>
        <p:txBody>
          <a:bodyPr wrap="non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A</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
        <p:nvSpPr>
          <p:cNvPr id="12" name="文本框 11"/>
          <p:cNvSpPr txBox="1"/>
          <p:nvPr/>
        </p:nvSpPr>
        <p:spPr>
          <a:xfrm>
            <a:off x="10619833" y="4188508"/>
            <a:ext cx="407484" cy="461665"/>
          </a:xfrm>
          <a:prstGeom prst="rect">
            <a:avLst/>
          </a:prstGeom>
          <a:noFill/>
        </p:spPr>
        <p:txBody>
          <a:bodyPr wrap="non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D</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55015" y="2004695"/>
            <a:ext cx="10305415" cy="4437380"/>
          </a:xfrm>
          <a:prstGeom prst="rect">
            <a:avLst/>
          </a:prstGeom>
          <a:noFill/>
        </p:spPr>
        <p:txBody>
          <a:bodyPr wrap="square">
            <a:spAutoFit/>
          </a:bodyPr>
          <a:lstStyle/>
          <a:p>
            <a:pPr>
              <a:lnSpc>
                <a:spcPct val="114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Choose the correct answer according to your understanding of the text.</a:t>
            </a:r>
          </a:p>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3.  It can be inferred from the Tuesdays section that ramen noodles _______.</a:t>
            </a:r>
            <a:endParaRPr lang="zh-CN" altLang="zh-CN" sz="2400" kern="100" dirty="0">
              <a:latin typeface="Calibri" panose="020F0502020204030204" pitchFamily="34" charset="0"/>
              <a:cs typeface="Calibri" panose="020F0502020204030204" pitchFamily="34" charset="0"/>
            </a:endParaRPr>
          </a:p>
          <a:p>
            <a:pPr marL="180340" indent="266700" algn="just">
              <a:lnSpc>
                <a:spcPct val="114000"/>
              </a:lnSpc>
            </a:pPr>
            <a:r>
              <a:rPr lang="en-US" altLang="zh-CN" sz="2400" kern="100" dirty="0">
                <a:latin typeface="Calibri" panose="020F0502020204030204" pitchFamily="34" charset="0"/>
                <a:cs typeface="Calibri" panose="020F0502020204030204" pitchFamily="34" charset="0"/>
              </a:rPr>
              <a:t>A. usually come in whirlwinds               B. are relatively cheap</a:t>
            </a:r>
            <a:endParaRPr lang="zh-CN" altLang="zh-CN" sz="2400" kern="100" dirty="0">
              <a:latin typeface="Calibri" panose="020F0502020204030204" pitchFamily="34" charset="0"/>
              <a:cs typeface="Calibri" panose="020F0502020204030204" pitchFamily="34" charset="0"/>
            </a:endParaRPr>
          </a:p>
          <a:p>
            <a:pPr marL="180340" indent="266700" algn="just">
              <a:lnSpc>
                <a:spcPct val="114000"/>
              </a:lnSpc>
            </a:pPr>
            <a:r>
              <a:rPr lang="en-US" altLang="zh-CN" sz="2400" kern="100" dirty="0">
                <a:latin typeface="Calibri" panose="020F0502020204030204" pitchFamily="34" charset="0"/>
                <a:cs typeface="Calibri" panose="020F0502020204030204" pitchFamily="34" charset="0"/>
              </a:rPr>
              <a:t>C. are very delicious                                D. are paid with pocket change</a:t>
            </a:r>
          </a:p>
          <a:p>
            <a:pPr marL="180340" indent="266700" algn="just">
              <a:lnSpc>
                <a:spcPct val="114000"/>
              </a:lnSpc>
            </a:pPr>
            <a:endParaRPr lang="zh-CN" altLang="zh-CN" sz="1600" kern="100" dirty="0">
              <a:latin typeface="Calibri" panose="020F0502020204030204" pitchFamily="34" charset="0"/>
              <a:cs typeface="Calibri" panose="020F0502020204030204" pitchFamily="34" charset="0"/>
            </a:endParaRPr>
          </a:p>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4. The word “awkward” in Paragraph 9 probably means_______. </a:t>
            </a:r>
            <a:endParaRPr lang="zh-CN" altLang="zh-CN" sz="2400" kern="100" dirty="0">
              <a:latin typeface="Calibri" panose="020F0502020204030204" pitchFamily="34" charset="0"/>
              <a:cs typeface="Calibri" panose="020F0502020204030204" pitchFamily="34" charset="0"/>
            </a:endParaRPr>
          </a:p>
          <a:p>
            <a:pPr marL="180340" algn="just">
              <a:lnSpc>
                <a:spcPct val="114000"/>
              </a:lnSpc>
            </a:pPr>
            <a:r>
              <a:rPr lang="en-US" altLang="zh-CN" sz="2400" kern="100" dirty="0">
                <a:latin typeface="Calibri" panose="020F0502020204030204" pitchFamily="34" charset="0"/>
                <a:cs typeface="Calibri" panose="020F0502020204030204" pitchFamily="34" charset="0"/>
              </a:rPr>
              <a:t>   A. exciting          B. attractive           C. disappointing            D. uncomfortable</a:t>
            </a:r>
          </a:p>
          <a:p>
            <a:pPr marL="180340" algn="just">
              <a:lnSpc>
                <a:spcPct val="114000"/>
              </a:lnSpc>
            </a:pPr>
            <a:endParaRPr lang="zh-CN" altLang="zh-CN" sz="1600" kern="100" dirty="0">
              <a:latin typeface="Calibri" panose="020F0502020204030204" pitchFamily="34" charset="0"/>
              <a:cs typeface="Calibri" panose="020F0502020204030204" pitchFamily="34" charset="0"/>
            </a:endParaRPr>
          </a:p>
          <a:p>
            <a:pPr marL="457200" indent="-457200" algn="just">
              <a:lnSpc>
                <a:spcPct val="114000"/>
              </a:lnSpc>
              <a:buAutoNum type="arabicPeriod" startAt="5"/>
            </a:pPr>
            <a:r>
              <a:rPr lang="en-US" altLang="zh-CN" sz="2400" kern="100" dirty="0">
                <a:latin typeface="Calibri" panose="020F0502020204030204" pitchFamily="34" charset="0"/>
                <a:cs typeface="Calibri" panose="020F0502020204030204" pitchFamily="34" charset="0"/>
              </a:rPr>
              <a:t>Judging from the content, this text is a(n) _______.</a:t>
            </a:r>
          </a:p>
          <a:p>
            <a:pPr algn="just">
              <a:lnSpc>
                <a:spcPct val="114000"/>
              </a:lnSpc>
            </a:pPr>
            <a:r>
              <a:rPr lang="en-US" altLang="zh-CN" sz="2400" kern="100" dirty="0">
                <a:latin typeface="Calibri" panose="020F0502020204030204" pitchFamily="34" charset="0"/>
                <a:cs typeface="Calibri" panose="020F0502020204030204" pitchFamily="34" charset="0"/>
              </a:rPr>
              <a:t>       A. preface of a book                               B. business report</a:t>
            </a:r>
          </a:p>
          <a:p>
            <a:pPr algn="just">
              <a:lnSpc>
                <a:spcPct val="114000"/>
              </a:lnSpc>
            </a:pPr>
            <a:r>
              <a:rPr lang="en-US" altLang="zh-CN" sz="2400" kern="100" dirty="0">
                <a:latin typeface="Calibri" panose="020F0502020204030204" pitchFamily="34" charset="0"/>
                <a:cs typeface="Calibri" panose="020F0502020204030204" pitchFamily="34" charset="0"/>
              </a:rPr>
              <a:t>       C. book review                                        D. advertisement for college</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5" name="文本框 4"/>
          <p:cNvSpPr txBox="1"/>
          <p:nvPr/>
        </p:nvSpPr>
        <p:spPr>
          <a:xfrm>
            <a:off x="7999044" y="3976126"/>
            <a:ext cx="407484" cy="461665"/>
          </a:xfrm>
          <a:prstGeom prst="rect">
            <a:avLst/>
          </a:prstGeom>
          <a:noFill/>
        </p:spPr>
        <p:txBody>
          <a:bodyPr wrap="non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D</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
        <p:nvSpPr>
          <p:cNvPr id="17" name="文本框 16"/>
          <p:cNvSpPr txBox="1"/>
          <p:nvPr/>
        </p:nvSpPr>
        <p:spPr>
          <a:xfrm>
            <a:off x="9598542" y="2474774"/>
            <a:ext cx="389850" cy="461665"/>
          </a:xfrm>
          <a:prstGeom prst="rect">
            <a:avLst/>
          </a:prstGeom>
          <a:noFill/>
        </p:spPr>
        <p:txBody>
          <a:bodyPr wrap="non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B</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
        <p:nvSpPr>
          <p:cNvPr id="18" name="文本框 17"/>
          <p:cNvSpPr txBox="1"/>
          <p:nvPr/>
        </p:nvSpPr>
        <p:spPr>
          <a:xfrm>
            <a:off x="6764655" y="5067099"/>
            <a:ext cx="533401" cy="461665"/>
          </a:xfrm>
          <a:prstGeom prst="rect">
            <a:avLst/>
          </a:prstGeom>
          <a:noFill/>
        </p:spPr>
        <p:txBody>
          <a:bodyPr wrap="squar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A</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
        <p:nvSpPr>
          <p:cNvPr id="22" name="文本框 21"/>
          <p:cNvSpPr txBox="1"/>
          <p:nvPr/>
        </p:nvSpPr>
        <p:spPr>
          <a:xfrm>
            <a:off x="1615533" y="1488677"/>
            <a:ext cx="2912785" cy="461665"/>
          </a:xfrm>
          <a:prstGeom prst="rect">
            <a:avLst/>
          </a:prstGeom>
          <a:noFill/>
        </p:spPr>
        <p:txBody>
          <a:bodyPr wrap="none" rtlCol="0">
            <a:spAutoFit/>
          </a:bodyPr>
          <a:lstStyle/>
          <a:p>
            <a:pPr algn="l"/>
            <a:r>
              <a:rPr lang="en-US" altLang="zh-CN" sz="2400" b="1" dirty="0">
                <a:effectLst/>
                <a:latin typeface="Times New Roman" panose="02020603050405020304" pitchFamily="18" charset="0"/>
                <a:ea typeface="宋体" panose="02010600030101010101" pitchFamily="2" charset="-122"/>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24" name="图片 23"/>
          <p:cNvPicPr>
            <a:picLocks noChangeAspect="1"/>
          </p:cNvPicPr>
          <p:nvPr/>
        </p:nvPicPr>
        <p:blipFill>
          <a:blip r:embed="rId2"/>
          <a:stretch>
            <a:fillRect/>
          </a:stretch>
        </p:blipFill>
        <p:spPr>
          <a:xfrm>
            <a:off x="974597" y="1492689"/>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P spid="1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868594" y="2916689"/>
            <a:ext cx="9710057" cy="2173415"/>
          </a:xfrm>
          <a:prstGeom prst="rect">
            <a:avLst/>
          </a:prstGeom>
          <a:noFill/>
        </p:spPr>
        <p:txBody>
          <a:bodyPr wrap="square">
            <a:spAutoFit/>
          </a:bodyPr>
          <a:lstStyle/>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6. The purpose of the text is to _______.</a:t>
            </a:r>
            <a:endParaRPr lang="zh-CN" altLang="zh-CN" sz="2400" kern="100" dirty="0">
              <a:latin typeface="Calibri" panose="020F0502020204030204" pitchFamily="34" charset="0"/>
              <a:cs typeface="Calibri" panose="020F0502020204030204" pitchFamily="34" charset="0"/>
            </a:endParaRPr>
          </a:p>
          <a:p>
            <a:pPr marL="180340" indent="266700" algn="just">
              <a:lnSpc>
                <a:spcPct val="114000"/>
              </a:lnSpc>
            </a:pPr>
            <a:r>
              <a:rPr lang="en-US" altLang="zh-CN" sz="2400" kern="100" dirty="0">
                <a:latin typeface="Calibri" panose="020F0502020204030204" pitchFamily="34" charset="0"/>
                <a:cs typeface="Calibri" panose="020F0502020204030204" pitchFamily="34" charset="0"/>
              </a:rPr>
              <a:t>A. show how colorful college life can be</a:t>
            </a:r>
            <a:endParaRPr lang="zh-CN" altLang="zh-CN" sz="2400" kern="100" dirty="0">
              <a:latin typeface="Calibri" panose="020F0502020204030204" pitchFamily="34" charset="0"/>
              <a:cs typeface="Calibri" panose="020F0502020204030204" pitchFamily="34" charset="0"/>
            </a:endParaRPr>
          </a:p>
          <a:p>
            <a:pPr marL="180340" indent="266700" algn="just">
              <a:lnSpc>
                <a:spcPct val="114000"/>
              </a:lnSpc>
            </a:pPr>
            <a:r>
              <a:rPr lang="en-US" altLang="zh-CN" sz="2400" kern="100" dirty="0">
                <a:latin typeface="Calibri" panose="020F0502020204030204" pitchFamily="34" charset="0"/>
                <a:cs typeface="Calibri" panose="020F0502020204030204" pitchFamily="34" charset="0"/>
              </a:rPr>
              <a:t>B. emphasize the importance of college education</a:t>
            </a:r>
            <a:endParaRPr lang="zh-CN" altLang="zh-CN" sz="2400" kern="100" dirty="0">
              <a:latin typeface="Calibri" panose="020F0502020204030204" pitchFamily="34" charset="0"/>
              <a:cs typeface="Calibri" panose="020F0502020204030204" pitchFamily="34" charset="0"/>
            </a:endParaRPr>
          </a:p>
          <a:p>
            <a:pPr marL="180340" indent="266700" algn="just">
              <a:lnSpc>
                <a:spcPct val="114000"/>
              </a:lnSpc>
            </a:pPr>
            <a:r>
              <a:rPr lang="en-US" altLang="zh-CN" sz="2400" kern="100" dirty="0">
                <a:latin typeface="Calibri" panose="020F0502020204030204" pitchFamily="34" charset="0"/>
                <a:cs typeface="Calibri" panose="020F0502020204030204" pitchFamily="34" charset="0"/>
              </a:rPr>
              <a:t>C. provide some tips and suggestions for freshmen</a:t>
            </a:r>
            <a:endParaRPr lang="zh-CN" altLang="zh-CN" sz="2400" kern="100" dirty="0">
              <a:latin typeface="Calibri" panose="020F0502020204030204" pitchFamily="34" charset="0"/>
              <a:cs typeface="Calibri" panose="020F0502020204030204" pitchFamily="34" charset="0"/>
            </a:endParaRPr>
          </a:p>
          <a:p>
            <a:pPr marL="180340" indent="266700" algn="just">
              <a:lnSpc>
                <a:spcPct val="114000"/>
              </a:lnSpc>
            </a:pPr>
            <a:r>
              <a:rPr lang="en-US" altLang="zh-CN" sz="2400" kern="100" dirty="0">
                <a:latin typeface="Calibri" panose="020F0502020204030204" pitchFamily="34" charset="0"/>
                <a:cs typeface="Calibri" panose="020F0502020204030204" pitchFamily="34" charset="0"/>
              </a:rPr>
              <a:t>D. argue that college students should be independent</a:t>
            </a:r>
            <a:endParaRPr lang="zh-CN" altLang="zh-CN" sz="2400" kern="100" dirty="0">
              <a:latin typeface="Calibri" panose="020F0502020204030204" pitchFamily="34" charset="0"/>
              <a:cs typeface="Calibri" panose="020F0502020204030204" pitchFamily="34" charset="0"/>
            </a:endParaRPr>
          </a:p>
        </p:txBody>
      </p:sp>
      <p:sp>
        <p:nvSpPr>
          <p:cNvPr id="10" name="文本框 9"/>
          <p:cNvSpPr txBox="1"/>
          <p:nvPr/>
        </p:nvSpPr>
        <p:spPr>
          <a:xfrm>
            <a:off x="5125089" y="2916689"/>
            <a:ext cx="407484" cy="461665"/>
          </a:xfrm>
          <a:prstGeom prst="rect">
            <a:avLst/>
          </a:prstGeom>
          <a:noFill/>
        </p:spPr>
        <p:txBody>
          <a:bodyPr wrap="non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C</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
        <p:nvSpPr>
          <p:cNvPr id="11" name="文本框 10"/>
          <p:cNvSpPr txBox="1"/>
          <p:nvPr/>
        </p:nvSpPr>
        <p:spPr>
          <a:xfrm>
            <a:off x="1195798" y="1733152"/>
            <a:ext cx="2912785" cy="461665"/>
          </a:xfrm>
          <a:prstGeom prst="rect">
            <a:avLst/>
          </a:prstGeom>
          <a:noFill/>
        </p:spPr>
        <p:txBody>
          <a:bodyPr wrap="none" rtlCol="0">
            <a:spAutoFit/>
          </a:bodyPr>
          <a:lstStyle/>
          <a:p>
            <a:pPr algn="l"/>
            <a:r>
              <a:rPr lang="en-US" altLang="zh-CN" sz="2400" b="1" dirty="0">
                <a:effectLst/>
                <a:latin typeface="Times New Roman" panose="02020603050405020304" pitchFamily="18" charset="0"/>
                <a:ea typeface="宋体" panose="02010600030101010101" pitchFamily="2" charset="-122"/>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2" name="图片 11"/>
          <p:cNvPicPr>
            <a:picLocks noChangeAspect="1"/>
          </p:cNvPicPr>
          <p:nvPr/>
        </p:nvPicPr>
        <p:blipFill>
          <a:blip r:embed="rId2"/>
          <a:stretch>
            <a:fillRect/>
          </a:stretch>
        </p:blipFill>
        <p:spPr>
          <a:xfrm>
            <a:off x="554862" y="1651439"/>
            <a:ext cx="640936" cy="562294"/>
          </a:xfrm>
          <a:prstGeom prst="rect">
            <a:avLst/>
          </a:prstGeom>
        </p:spPr>
      </p:pic>
      <p:sp>
        <p:nvSpPr>
          <p:cNvPr id="14" name="文本框 13"/>
          <p:cNvSpPr txBox="1"/>
          <p:nvPr/>
        </p:nvSpPr>
        <p:spPr>
          <a:xfrm>
            <a:off x="754844" y="2248890"/>
            <a:ext cx="10318558" cy="489365"/>
          </a:xfrm>
          <a:prstGeom prst="rect">
            <a:avLst/>
          </a:prstGeom>
          <a:noFill/>
        </p:spPr>
        <p:txBody>
          <a:bodyPr wrap="square">
            <a:spAutoFit/>
          </a:bodyPr>
          <a:lstStyle/>
          <a:p>
            <a:pPr>
              <a:lnSpc>
                <a:spcPct val="114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Choose the correct answer according to your understanding of the text.</a:t>
            </a: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2"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3"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1" name="图片 20"/>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353435"/>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lnSpc>
                <a:spcPct val="114000"/>
              </a:lnSpc>
            </a:pPr>
            <a:r>
              <a:rPr lang="en-US" altLang="zh-CN" sz="2400" dirty="0">
                <a:latin typeface="Calibri" panose="020F0502020204030204" pitchFamily="34" charset="0"/>
                <a:cs typeface="Calibri" panose="020F0502020204030204" pitchFamily="34" charset="0"/>
              </a:rPr>
              <a:t>1. Your bags are unpacked, your parents are weeping (and maybe cheering a little on the inside), and your head is spinning. (Para 1)</a:t>
            </a:r>
            <a:endParaRPr lang="zh-CN" altLang="zh-CN" sz="2400" dirty="0">
              <a:latin typeface="Calibri" panose="020F0502020204030204" pitchFamily="34" charset="0"/>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rPr>
              <a:t>By using the present continuous tense, the writer brings the reader into the scene (probably the dorm a freshman has just moved into) and sees and feels exactly what he/she does: bags are unpacked, parents (who have come and helped the freshman move in), tears in eyes, are about to leave, and a whole new life thus begins…</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2512695"/>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14000"/>
              </a:lnSpc>
            </a:pPr>
            <a:r>
              <a:rPr lang="en-US" altLang="zh-CN" sz="2400" dirty="0">
                <a:latin typeface="Calibri" panose="020F0502020204030204" pitchFamily="34" charset="0"/>
                <a:cs typeface="Calibri" panose="020F0502020204030204" pitchFamily="34" charset="0"/>
              </a:rPr>
              <a:t>2. You will have </a:t>
            </a:r>
            <a:r>
              <a:rPr lang="en-US" altLang="zh-CN" sz="2400" dirty="0">
                <a:solidFill>
                  <a:srgbClr val="C00000"/>
                </a:solidFill>
                <a:latin typeface="Calibri" panose="020F0502020204030204" pitchFamily="34" charset="0"/>
                <a:cs typeface="Calibri" panose="020F0502020204030204" pitchFamily="34" charset="0"/>
              </a:rPr>
              <a:t>a full range of </a:t>
            </a:r>
            <a:r>
              <a:rPr lang="en-US" altLang="zh-CN" sz="2400" dirty="0">
                <a:latin typeface="Calibri" panose="020F0502020204030204" pitchFamily="34" charset="0"/>
                <a:cs typeface="Calibri" panose="020F0502020204030204" pitchFamily="34" charset="0"/>
              </a:rPr>
              <a:t>athletics to watch or participate in, a new community to explore, nearby exercise facilities to work out in ... (Para 3)</a:t>
            </a:r>
            <a:endParaRPr lang="zh-CN" altLang="zh-CN" sz="2400" dirty="0">
              <a:latin typeface="Calibri" panose="020F0502020204030204" pitchFamily="34" charset="0"/>
              <a:cs typeface="Calibri" panose="020F0502020204030204" pitchFamily="34" charset="0"/>
            </a:endParaRPr>
          </a:p>
          <a:p>
            <a:pPr>
              <a:lnSpc>
                <a:spcPct val="114000"/>
              </a:lnSpc>
            </a:pPr>
            <a:r>
              <a:rPr lang="en-US" altLang="zh-CN" sz="2400" dirty="0">
                <a:solidFill>
                  <a:srgbClr val="C00000"/>
                </a:solidFill>
                <a:latin typeface="Calibri" panose="020F0502020204030204" pitchFamily="34" charset="0"/>
                <a:cs typeface="Calibri" panose="020F0502020204030204" pitchFamily="34" charset="0"/>
              </a:rPr>
              <a:t>a full range of </a:t>
            </a:r>
            <a:r>
              <a:rPr lang="en-US" altLang="zh-CN" sz="2400" dirty="0" err="1">
                <a:solidFill>
                  <a:srgbClr val="C00000"/>
                </a:solidFill>
                <a:latin typeface="Calibri" panose="020F0502020204030204" pitchFamily="34" charset="0"/>
                <a:cs typeface="Calibri" panose="020F0502020204030204" pitchFamily="34" charset="0"/>
              </a:rPr>
              <a:t>sth</a:t>
            </a:r>
            <a:r>
              <a:rPr lang="en-US" altLang="zh-CN" sz="2400" dirty="0">
                <a:solidFill>
                  <a:srgbClr val="C00000"/>
                </a:solidFill>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used to emphasize that there are a lot of things of a similar type</a:t>
            </a:r>
            <a:endParaRPr lang="zh-CN" altLang="zh-CN" sz="2400" dirty="0">
              <a:latin typeface="Calibri" panose="020F0502020204030204" pitchFamily="34" charset="0"/>
              <a:cs typeface="Calibri" panose="020F0502020204030204" pitchFamily="34" charset="0"/>
            </a:endParaRPr>
          </a:p>
          <a:p>
            <a:pPr>
              <a:lnSpc>
                <a:spcPct val="114000"/>
              </a:lnSpc>
            </a:pPr>
            <a:r>
              <a:rPr lang="en-US" altLang="zh-CN" sz="2400" i="1" dirty="0">
                <a:latin typeface="Calibri" panose="020F0502020204030204" pitchFamily="34" charset="0"/>
                <a:cs typeface="Calibri" panose="020F0502020204030204" pitchFamily="34" charset="0"/>
              </a:rPr>
              <a:t>e.g. </a:t>
            </a:r>
            <a:r>
              <a:rPr lang="en-US" altLang="zh-CN" sz="2400" dirty="0">
                <a:latin typeface="Calibri" panose="020F0502020204030204" pitchFamily="34" charset="0"/>
                <a:cs typeface="Calibri" panose="020F0502020204030204" pitchFamily="34" charset="0"/>
              </a:rPr>
              <a:t>There are a full range of sizes to choose from in this shoe store.</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2512695"/>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14000"/>
              </a:lnSpc>
            </a:pPr>
            <a:r>
              <a:rPr lang="en-US" altLang="zh-CN" sz="2400" dirty="0">
                <a:sym typeface="+mn-ea"/>
              </a:rPr>
              <a:t>3. ... but your education outside of the classroom will shine on your </a:t>
            </a:r>
            <a:r>
              <a:rPr lang="en-US" altLang="zh-CN" sz="2400" dirty="0" err="1">
                <a:effectLst/>
                <a:sym typeface="+mn-ea"/>
              </a:rPr>
              <a:t>résume</a:t>
            </a:r>
            <a:r>
              <a:rPr lang="en-US" altLang="zh-CN" sz="2400" dirty="0">
                <a:effectLst/>
                <a:sym typeface="+mn-ea"/>
              </a:rPr>
              <a:t>́</a:t>
            </a:r>
            <a:r>
              <a:rPr lang="en-US" altLang="zh-CN" sz="2400" dirty="0">
                <a:sym typeface="+mn-ea"/>
              </a:rPr>
              <a:t> and in job interviews. (Para 4)</a:t>
            </a:r>
            <a:endParaRPr lang="zh-CN" altLang="zh-CN" sz="2400" dirty="0"/>
          </a:p>
          <a:p>
            <a:pPr>
              <a:lnSpc>
                <a:spcPct val="114000"/>
              </a:lnSpc>
            </a:pPr>
            <a:r>
              <a:rPr lang="en-US" altLang="zh-CN" sz="2400" b="1" dirty="0">
                <a:sym typeface="+mn-ea"/>
              </a:rPr>
              <a:t>shine</a:t>
            </a:r>
            <a:r>
              <a:rPr lang="en-US" altLang="zh-CN" sz="2400" dirty="0">
                <a:sym typeface="+mn-ea"/>
              </a:rPr>
              <a:t>: to stand out to catch attention; to become a highlight in one’s </a:t>
            </a:r>
            <a:r>
              <a:rPr lang="en-US" altLang="zh-CN" sz="2400" dirty="0" err="1">
                <a:effectLst/>
                <a:latin typeface="brushtipTravis" panose="02000400000000000000" charset="0"/>
                <a:sym typeface="+mn-ea"/>
              </a:rPr>
              <a:t>résume</a:t>
            </a:r>
            <a:r>
              <a:rPr lang="en-US" altLang="zh-CN" sz="2400" dirty="0">
                <a:effectLst/>
                <a:latin typeface="brushtipTravis" panose="02000400000000000000" charset="0"/>
                <a:sym typeface="+mn-ea"/>
              </a:rPr>
              <a:t>́</a:t>
            </a:r>
            <a:endParaRPr lang="zh-CN" altLang="zh-CN" sz="2400" dirty="0"/>
          </a:p>
          <a:p>
            <a:pPr>
              <a:lnSpc>
                <a:spcPct val="114000"/>
              </a:lnSpc>
            </a:pPr>
            <a:r>
              <a:rPr lang="en-US" altLang="zh-CN" sz="2400" i="1" dirty="0">
                <a:sym typeface="+mn-ea"/>
              </a:rPr>
              <a:t>e.g. </a:t>
            </a:r>
            <a:r>
              <a:rPr lang="en-US" altLang="zh-CN" sz="2400" dirty="0">
                <a:sym typeface="+mn-ea"/>
              </a:rPr>
              <a:t>The play has a very strong cast, but two actors in particular shine out.</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535430"/>
            <a:ext cx="10738485" cy="4615815"/>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14000"/>
              </a:lnSpc>
            </a:pPr>
            <a:r>
              <a:rPr lang="en-US" altLang="zh-CN" sz="2400" dirty="0">
                <a:sym typeface="+mn-ea"/>
              </a:rPr>
              <a:t>4. Each day </a:t>
            </a:r>
            <a:r>
              <a:rPr lang="en-US" altLang="zh-CN" sz="2400" dirty="0">
                <a:solidFill>
                  <a:srgbClr val="C00000"/>
                </a:solidFill>
                <a:sym typeface="+mn-ea"/>
              </a:rPr>
              <a:t>from September to May is broken down </a:t>
            </a:r>
            <a:r>
              <a:rPr lang="en-US" altLang="zh-CN" sz="2400" dirty="0">
                <a:sym typeface="+mn-ea"/>
              </a:rPr>
              <a:t>into themes. (Para 5)</a:t>
            </a:r>
            <a:endParaRPr lang="zh-CN" altLang="zh-CN" sz="2400" dirty="0"/>
          </a:p>
          <a:p>
            <a:pPr>
              <a:lnSpc>
                <a:spcPct val="114000"/>
              </a:lnSpc>
            </a:pPr>
            <a:r>
              <a:rPr lang="en-US" altLang="zh-CN" sz="2400" dirty="0">
                <a:solidFill>
                  <a:srgbClr val="C00000"/>
                </a:solidFill>
                <a:sym typeface="+mn-ea"/>
              </a:rPr>
              <a:t>break </a:t>
            </a:r>
            <a:r>
              <a:rPr lang="en-US" altLang="zh-CN" sz="2400" dirty="0" err="1">
                <a:solidFill>
                  <a:srgbClr val="C00000"/>
                </a:solidFill>
                <a:sym typeface="+mn-ea"/>
              </a:rPr>
              <a:t>sth</a:t>
            </a:r>
            <a:r>
              <a:rPr lang="en-US" altLang="zh-CN" sz="2400" dirty="0">
                <a:solidFill>
                  <a:srgbClr val="C00000"/>
                </a:solidFill>
                <a:sym typeface="+mn-ea"/>
              </a:rPr>
              <a:t>. down</a:t>
            </a:r>
            <a:r>
              <a:rPr lang="en-US" altLang="zh-CN" sz="2400" dirty="0">
                <a:sym typeface="+mn-ea"/>
              </a:rPr>
              <a:t>:</a:t>
            </a:r>
            <a:r>
              <a:rPr lang="en-US" altLang="zh-CN" sz="2400" dirty="0">
                <a:solidFill>
                  <a:srgbClr val="C00000"/>
                </a:solidFill>
                <a:sym typeface="+mn-ea"/>
              </a:rPr>
              <a:t> </a:t>
            </a:r>
            <a:r>
              <a:rPr lang="en-US" altLang="zh-CN" sz="2400" dirty="0">
                <a:sym typeface="+mn-ea"/>
              </a:rPr>
              <a:t>to divide something into smaller parts or sections so that it is easier to do or understand</a:t>
            </a:r>
            <a:endParaRPr lang="zh-CN" altLang="zh-CN" sz="2400" dirty="0"/>
          </a:p>
          <a:p>
            <a:pPr>
              <a:lnSpc>
                <a:spcPct val="114000"/>
              </a:lnSpc>
            </a:pPr>
            <a:r>
              <a:rPr lang="en-US" altLang="zh-CN" sz="2400" i="1" dirty="0">
                <a:sym typeface="+mn-ea"/>
              </a:rPr>
              <a:t>e.g. </a:t>
            </a:r>
            <a:r>
              <a:rPr lang="en-US" altLang="zh-CN" sz="2400" dirty="0">
                <a:sym typeface="+mn-ea"/>
              </a:rPr>
              <a:t>He showed us the whole dance, then broke it down so that we could learn it more easily.</a:t>
            </a:r>
            <a:endParaRPr lang="zh-CN" altLang="zh-CN" sz="2400" dirty="0"/>
          </a:p>
          <a:p>
            <a:pPr algn="l">
              <a:lnSpc>
                <a:spcPct val="114000"/>
              </a:lnSpc>
            </a:pPr>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sym typeface="+mn-ea"/>
              </a:rPr>
              <a:t>From September to May</a:t>
            </a:r>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 Most American universities have a two-semester system, the Fall Semester and the Spring Semester. The former usually begins from late August and ends in mid-December; the latter usually starts from January and ends in mid-May.</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807014"/>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535430"/>
            <a:ext cx="10738485" cy="4483100"/>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10000"/>
              </a:lnSpc>
            </a:pPr>
            <a:r>
              <a:rPr lang="en-US" altLang="zh-CN" sz="2400" dirty="0">
                <a:sym typeface="+mn-ea"/>
              </a:rPr>
              <a:t>5. Unless you’re rich, college will be </a:t>
            </a:r>
            <a:r>
              <a:rPr lang="en-US" altLang="zh-CN" sz="2400" dirty="0">
                <a:solidFill>
                  <a:srgbClr val="C00000"/>
                </a:solidFill>
                <a:sym typeface="+mn-ea"/>
              </a:rPr>
              <a:t>a wonderful whirlwind of </a:t>
            </a:r>
            <a:r>
              <a:rPr lang="en-US" altLang="zh-CN" sz="2400" dirty="0">
                <a:sym typeface="+mn-ea"/>
              </a:rPr>
              <a:t>ramen noodles and paying for things with </a:t>
            </a:r>
            <a:r>
              <a:rPr lang="en-US" altLang="zh-CN" sz="2400" dirty="0">
                <a:solidFill>
                  <a:srgbClr val="C00000"/>
                </a:solidFill>
                <a:sym typeface="+mn-ea"/>
              </a:rPr>
              <a:t>pocket change</a:t>
            </a:r>
            <a:r>
              <a:rPr lang="en-US" altLang="zh-CN" sz="2400" dirty="0">
                <a:sym typeface="+mn-ea"/>
              </a:rPr>
              <a:t>. (Para 7)</a:t>
            </a:r>
            <a:endParaRPr lang="zh-CN" altLang="zh-CN" sz="2400" dirty="0"/>
          </a:p>
          <a:p>
            <a:pPr>
              <a:lnSpc>
                <a:spcPct val="110000"/>
              </a:lnSpc>
            </a:pPr>
            <a:r>
              <a:rPr lang="en-US" altLang="zh-CN" sz="2400" dirty="0">
                <a:solidFill>
                  <a:srgbClr val="C00000"/>
                </a:solidFill>
                <a:sym typeface="+mn-ea"/>
              </a:rPr>
              <a:t>a whirlwind of </a:t>
            </a:r>
            <a:r>
              <a:rPr lang="en-US" altLang="zh-CN" sz="2400" dirty="0" err="1">
                <a:solidFill>
                  <a:srgbClr val="C00000"/>
                </a:solidFill>
                <a:sym typeface="+mn-ea"/>
              </a:rPr>
              <a:t>sth</a:t>
            </a:r>
            <a:r>
              <a:rPr lang="en-US" altLang="zh-CN" sz="2400" dirty="0">
                <a:solidFill>
                  <a:srgbClr val="C00000"/>
                </a:solidFill>
                <a:sym typeface="+mn-ea"/>
              </a:rPr>
              <a:t>.</a:t>
            </a:r>
            <a:r>
              <a:rPr lang="en-US" altLang="zh-CN" sz="2400" dirty="0">
                <a:sym typeface="+mn-ea"/>
              </a:rPr>
              <a:t>:</a:t>
            </a:r>
            <a:r>
              <a:rPr lang="en-US" altLang="zh-CN" sz="2400" dirty="0">
                <a:solidFill>
                  <a:srgbClr val="C00000"/>
                </a:solidFill>
                <a:sym typeface="+mn-ea"/>
              </a:rPr>
              <a:t> </a:t>
            </a:r>
            <a:r>
              <a:rPr lang="en-US" altLang="zh-CN" sz="2400" dirty="0">
                <a:sym typeface="+mn-ea"/>
              </a:rPr>
              <a:t>a situation in which you experience a lot of different emotions, or a lot of different things happen, one after another</a:t>
            </a:r>
            <a:endParaRPr lang="zh-CN" altLang="zh-CN" sz="2400" dirty="0"/>
          </a:p>
          <a:p>
            <a:pPr algn="just">
              <a:lnSpc>
                <a:spcPct val="110000"/>
              </a:lnSpc>
            </a:pPr>
            <a:r>
              <a:rPr lang="en-US" altLang="zh-CN" sz="2400" dirty="0">
                <a:solidFill>
                  <a:srgbClr val="C00000"/>
                </a:solidFill>
                <a:sym typeface="+mn-ea"/>
              </a:rPr>
              <a:t>pocket change</a:t>
            </a:r>
            <a:r>
              <a:rPr lang="en-US" altLang="zh-CN" sz="2400" dirty="0">
                <a:sym typeface="+mn-ea"/>
              </a:rPr>
              <a:t>:</a:t>
            </a:r>
            <a:r>
              <a:rPr lang="en-US" altLang="zh-CN" sz="2400" dirty="0">
                <a:solidFill>
                  <a:srgbClr val="C00000"/>
                </a:solidFill>
                <a:sym typeface="+mn-ea"/>
              </a:rPr>
              <a:t> </a:t>
            </a:r>
            <a:r>
              <a:rPr lang="en-US" altLang="zh-CN" sz="2400" dirty="0">
                <a:sym typeface="+mn-ea"/>
              </a:rPr>
              <a:t>a small or unimportant amount of money, also called pocket money</a:t>
            </a:r>
            <a:endParaRPr lang="zh-CN" altLang="zh-CN" sz="2400" dirty="0"/>
          </a:p>
          <a:p>
            <a:pPr algn="just">
              <a:lnSpc>
                <a:spcPct val="110000"/>
              </a:lnSpc>
            </a:pPr>
            <a:r>
              <a:rPr lang="en-US" altLang="zh-CN" sz="2400" dirty="0">
                <a:sym typeface="+mn-ea"/>
              </a:rPr>
              <a:t>In this sentence, the writer compares college life to a whirlwind of ramen noodles, which humorously implies that college students may not be rich, so they cannot afford expensive food and fine dining. Cheap food like instant noodles may be their daily meals, and they buy things only with small changes.</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807014"/>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535430"/>
            <a:ext cx="10738485" cy="2933065"/>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lnSpc>
                <a:spcPct val="114000"/>
              </a:lnSpc>
            </a:pPr>
            <a:r>
              <a:rPr lang="en-US" altLang="zh-CN" sz="2400" dirty="0">
                <a:sym typeface="+mn-ea"/>
              </a:rPr>
              <a:t>6. These entries will help you learn ways to make extra cash, make your money last, and turn it into more money--all while </a:t>
            </a:r>
            <a:r>
              <a:rPr lang="en-US" altLang="zh-CN" sz="2400" dirty="0">
                <a:solidFill>
                  <a:srgbClr val="C00000"/>
                </a:solidFill>
                <a:sym typeface="+mn-ea"/>
              </a:rPr>
              <a:t>staying out of </a:t>
            </a:r>
            <a:r>
              <a:rPr lang="en-US" altLang="zh-CN" sz="2400" dirty="0">
                <a:sym typeface="+mn-ea"/>
              </a:rPr>
              <a:t>the dreaded debt cycle. (Para 7)</a:t>
            </a:r>
            <a:endParaRPr lang="zh-CN" altLang="zh-CN" sz="2400" dirty="0"/>
          </a:p>
          <a:p>
            <a:pPr algn="just">
              <a:lnSpc>
                <a:spcPct val="114000"/>
              </a:lnSpc>
            </a:pPr>
            <a:r>
              <a:rPr lang="en-US" altLang="zh-CN" sz="2400" dirty="0">
                <a:solidFill>
                  <a:srgbClr val="C00000"/>
                </a:solidFill>
                <a:sym typeface="+mn-ea"/>
              </a:rPr>
              <a:t>stay out of </a:t>
            </a:r>
            <a:r>
              <a:rPr lang="en-US" altLang="zh-CN" sz="2400" dirty="0" err="1">
                <a:solidFill>
                  <a:srgbClr val="C00000"/>
                </a:solidFill>
                <a:sym typeface="+mn-ea"/>
              </a:rPr>
              <a:t>sth</a:t>
            </a:r>
            <a:r>
              <a:rPr lang="en-US" altLang="zh-CN" sz="2400" dirty="0">
                <a:solidFill>
                  <a:srgbClr val="C00000"/>
                </a:solidFill>
                <a:sym typeface="+mn-ea"/>
              </a:rPr>
              <a:t>.</a:t>
            </a:r>
            <a:r>
              <a:rPr lang="en-US" altLang="zh-CN" sz="2400" dirty="0">
                <a:sym typeface="+mn-ea"/>
              </a:rPr>
              <a:t>: The phrase means to try not to be involved in an unfavorable situation.</a:t>
            </a:r>
            <a:endParaRPr lang="zh-CN" altLang="zh-CN" sz="2400" dirty="0"/>
          </a:p>
          <a:p>
            <a:pPr algn="just">
              <a:lnSpc>
                <a:spcPct val="114000"/>
              </a:lnSpc>
            </a:pPr>
            <a:r>
              <a:rPr lang="en-US" altLang="zh-CN" sz="2400" i="1" dirty="0">
                <a:sym typeface="+mn-ea"/>
              </a:rPr>
              <a:t>e.g. </a:t>
            </a:r>
            <a:r>
              <a:rPr lang="en-US" altLang="zh-CN" sz="2400" dirty="0">
                <a:sym typeface="+mn-ea"/>
              </a:rPr>
              <a:t>When my mum and dad argue, I try to stay out of it.</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807014"/>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535430"/>
            <a:ext cx="10738485" cy="3353435"/>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lnSpc>
                <a:spcPct val="114000"/>
              </a:lnSpc>
            </a:pPr>
            <a:r>
              <a:rPr lang="en-US" altLang="zh-CN" sz="2400" dirty="0">
                <a:sym typeface="+mn-ea"/>
              </a:rPr>
              <a:t>7. </a:t>
            </a:r>
            <a:r>
              <a:rPr lang="en-US" altLang="zh-CN" sz="2400" dirty="0" err="1">
                <a:sym typeface="+mn-ea"/>
              </a:rPr>
              <a:t>Pssh</a:t>
            </a:r>
            <a:r>
              <a:rPr lang="en-US" altLang="zh-CN" sz="2400" dirty="0">
                <a:sym typeface="+mn-ea"/>
              </a:rPr>
              <a:t>, forget the </a:t>
            </a:r>
            <a:r>
              <a:rPr lang="en-US" altLang="zh-CN" sz="2400" dirty="0">
                <a:solidFill>
                  <a:srgbClr val="C00000"/>
                </a:solidFill>
                <a:sym typeface="+mn-ea"/>
              </a:rPr>
              <a:t>Freshman 15</a:t>
            </a:r>
            <a:r>
              <a:rPr lang="en-US" altLang="zh-CN" sz="2400" dirty="0">
                <a:sym typeface="+mn-ea"/>
              </a:rPr>
              <a:t>! (Para 8)</a:t>
            </a:r>
            <a:endParaRPr lang="en-US" altLang="zh-CN" sz="2400" dirty="0"/>
          </a:p>
          <a:p>
            <a:pPr algn="just">
              <a:lnSpc>
                <a:spcPct val="114000"/>
              </a:lnSpc>
            </a:pPr>
            <a:r>
              <a:rPr lang="en-US" altLang="zh-CN" sz="2400" dirty="0">
                <a:solidFill>
                  <a:srgbClr val="C00000"/>
                </a:solidFill>
                <a:sym typeface="+mn-ea"/>
              </a:rPr>
              <a:t>Freshman 15</a:t>
            </a:r>
            <a:r>
              <a:rPr lang="en-US" altLang="zh-CN" sz="2400" dirty="0">
                <a:sym typeface="+mn-ea"/>
              </a:rPr>
              <a:t>: This is an expression popular among American and Canadian college students, referring to the phenomenon that freshmen gain weight after they enter colleges. Fifteen refers to fifteen pounds that freshmen gain! In Australia, there are similar expressions such as First Year Fatties, Fresher Spread, or Fresher Five which refers to five pounds that freshmen gain.</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807014"/>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直角上箭头 31"/>
          <p:cNvSpPr/>
          <p:nvPr/>
        </p:nvSpPr>
        <p:spPr>
          <a:xfrm rot="5400000">
            <a:off x="6562725" y="512572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直角上箭头 30"/>
          <p:cNvSpPr/>
          <p:nvPr/>
        </p:nvSpPr>
        <p:spPr>
          <a:xfrm rot="5400000">
            <a:off x="5230495" y="436880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直角上箭头 29"/>
          <p:cNvSpPr/>
          <p:nvPr/>
        </p:nvSpPr>
        <p:spPr>
          <a:xfrm rot="5400000">
            <a:off x="3898900" y="3620135"/>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直角上箭头 28"/>
          <p:cNvSpPr/>
          <p:nvPr/>
        </p:nvSpPr>
        <p:spPr>
          <a:xfrm rot="5400000">
            <a:off x="2525395" y="287528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1038225" y="1518229"/>
            <a:ext cx="9887585" cy="953135"/>
          </a:xfrm>
          <a:prstGeom prst="rect">
            <a:avLst/>
          </a:prstGeom>
          <a:solidFill>
            <a:srgbClr val="E2DFCC"/>
          </a:solidFill>
          <a:effectLst/>
        </p:spPr>
        <p:style>
          <a:lnRef idx="0">
            <a:scrgbClr r="0" g="0" b="0"/>
          </a:lnRef>
          <a:fillRef idx="1002">
            <a:schemeClr val="lt2"/>
          </a:fillRef>
          <a:effectRef idx="0">
            <a:scrgbClr r="0" g="0" b="0"/>
          </a:effectRef>
          <a:fontRef idx="major"/>
        </p:style>
        <p:txBody>
          <a:bodyPr wrap="square" rtlCol="0">
            <a:spAutoFit/>
          </a:bodyPr>
          <a:lstStyle/>
          <a:p>
            <a:pPr algn="l"/>
            <a:r>
              <a:rPr lang="en-US" altLang="zh-CN" sz="2600" dirty="0">
                <a:effectLst/>
                <a:latin typeface="Calibri" panose="020F0502020204030204" pitchFamily="34" charset="0"/>
                <a:ea typeface="宋体" panose="02010600030101010101" pitchFamily="2" charset="-122"/>
                <a:cs typeface="Calibri" panose="020F0502020204030204" pitchFamily="34" charset="0"/>
              </a:rPr>
              <a:t>Life at College: The Most Glorious Phase of One’s Life</a:t>
            </a:r>
          </a:p>
          <a:p>
            <a:pPr algn="r"/>
            <a:r>
              <a:rPr lang="en-US" altLang="zh-CN" sz="2800" dirty="0">
                <a:latin typeface="Calibri" panose="020F0502020204030204" pitchFamily="34" charset="0"/>
                <a:ea typeface="宋体" panose="02010600030101010101" pitchFamily="2" charset="-122"/>
                <a:cs typeface="Calibri" panose="020F0502020204030204" pitchFamily="34" charset="0"/>
              </a:rPr>
              <a:t>                                                                  </a:t>
            </a:r>
            <a:r>
              <a:rPr lang="en-US" altLang="zh-CN" sz="2400" i="1" dirty="0">
                <a:latin typeface="Bodoni MT Condensed" panose="02070606080606020203" pitchFamily="18" charset="0"/>
                <a:ea typeface="宋体" panose="02010600030101010101" pitchFamily="2" charset="-122"/>
                <a:cs typeface="Calibri" panose="020F0502020204030204" pitchFamily="34" charset="0"/>
              </a:rPr>
              <a:t>Hari </a:t>
            </a:r>
            <a:r>
              <a:rPr lang="en-US" altLang="zh-CN" sz="2400" i="1" dirty="0" err="1">
                <a:latin typeface="Bodoni MT Condensed" panose="02070606080606020203" pitchFamily="18" charset="0"/>
                <a:ea typeface="宋体" panose="02010600030101010101" pitchFamily="2" charset="-122"/>
                <a:cs typeface="Calibri" panose="020F0502020204030204" pitchFamily="34" charset="0"/>
              </a:rPr>
              <a:t>Eswar</a:t>
            </a:r>
            <a:endParaRPr lang="zh-CN" altLang="en-US" sz="2400" i="1" dirty="0">
              <a:effectLst/>
              <a:latin typeface="Bodoni MT Condensed" panose="02070606080606020203" pitchFamily="18" charset="0"/>
              <a:ea typeface="宋体" panose="02010600030101010101" pitchFamily="2" charset="-122"/>
              <a:cs typeface="Calibri" panose="020F0502020204030204" pitchFamily="34" charset="0"/>
            </a:endParaRPr>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3" name="圆角矩形 12">
            <a:hlinkClick r:id="rId3" action="ppaction://hlinksldjump"/>
          </p:cNvPr>
          <p:cNvSpPr/>
          <p:nvPr/>
        </p:nvSpPr>
        <p:spPr>
          <a:xfrm>
            <a:off x="3397250" y="301815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2"/>
          </a:lnRef>
          <a:fillRef idx="3">
            <a:schemeClr val="accent2"/>
          </a:fillRef>
          <a:effectRef idx="3">
            <a:schemeClr val="accent2"/>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圆角矩形 13">
            <a:hlinkClick r:id="rId4" action="ppaction://hlinksldjump"/>
          </p:cNvPr>
          <p:cNvSpPr/>
          <p:nvPr/>
        </p:nvSpPr>
        <p:spPr>
          <a:xfrm>
            <a:off x="4745990" y="376364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圆角矩形 14">
            <a:hlinkClick r:id="rId5" action="ppaction://hlinksldjump"/>
          </p:cNvPr>
          <p:cNvSpPr/>
          <p:nvPr/>
        </p:nvSpPr>
        <p:spPr>
          <a:xfrm>
            <a:off x="6094730" y="450913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4"/>
          </a:lnRef>
          <a:fillRef idx="3">
            <a:schemeClr val="accent4"/>
          </a:fillRef>
          <a:effectRef idx="3">
            <a:schemeClr val="accent4"/>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圆角矩形 15">
            <a:hlinkClick r:id="rId6" action="ppaction://hlinksldjump"/>
          </p:cNvPr>
          <p:cNvSpPr/>
          <p:nvPr/>
        </p:nvSpPr>
        <p:spPr>
          <a:xfrm>
            <a:off x="7443470" y="5254625"/>
            <a:ext cx="3004820" cy="9182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5"/>
          </a:lnRef>
          <a:fillRef idx="3">
            <a:schemeClr val="accent5"/>
          </a:fillRef>
          <a:effectRef idx="3">
            <a:schemeClr val="accent5"/>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圆角矩形 16">
            <a:hlinkClick r:id="rId7" action="ppaction://hlinksldjump"/>
          </p:cNvPr>
          <p:cNvSpPr/>
          <p:nvPr/>
        </p:nvSpPr>
        <p:spPr>
          <a:xfrm>
            <a:off x="2048510" y="227266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1"/>
          </a:lnRef>
          <a:fillRef idx="3">
            <a:schemeClr val="accent1"/>
          </a:fillRef>
          <a:effectRef idx="3">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文本框 7">
            <a:hlinkClick r:id="rId7" action="ppaction://hlinksldjump"/>
          </p:cNvPr>
          <p:cNvSpPr txBox="1"/>
          <p:nvPr/>
        </p:nvSpPr>
        <p:spPr>
          <a:xfrm>
            <a:off x="2192655" y="2339340"/>
            <a:ext cx="2772618"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00000"/>
              </a:lnSpc>
              <a:spcBef>
                <a:spcPct val="0"/>
              </a:spcBef>
              <a:spcAft>
                <a:spcPct val="35000"/>
              </a:spcAft>
            </a:pPr>
            <a:r>
              <a:rPr lang="en-US" altLang="zh-CN" sz="2400" b="1" dirty="0">
                <a:solidFill>
                  <a:schemeClr val="bg1"/>
                </a:solidFill>
                <a:sym typeface="+mn-ea"/>
              </a:rPr>
              <a:t>Cultural Background</a:t>
            </a:r>
          </a:p>
        </p:txBody>
      </p:sp>
      <p:sp>
        <p:nvSpPr>
          <p:cNvPr id="25" name="文本框 8">
            <a:hlinkClick r:id="rId3" action="ppaction://hlinksldjump"/>
          </p:cNvPr>
          <p:cNvSpPr txBox="1"/>
          <p:nvPr/>
        </p:nvSpPr>
        <p:spPr>
          <a:xfrm>
            <a:off x="3967480" y="3084830"/>
            <a:ext cx="1823256"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Text Analysis</a:t>
            </a:r>
          </a:p>
        </p:txBody>
      </p:sp>
      <p:sp>
        <p:nvSpPr>
          <p:cNvPr id="26" name="文本框 9">
            <a:hlinkClick r:id="rId4" action="ppaction://hlinksldjump"/>
          </p:cNvPr>
          <p:cNvSpPr txBox="1"/>
          <p:nvPr/>
        </p:nvSpPr>
        <p:spPr>
          <a:xfrm>
            <a:off x="5199380" y="3807460"/>
            <a:ext cx="2181303"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Language Focus</a:t>
            </a:r>
          </a:p>
        </p:txBody>
      </p:sp>
      <p:sp>
        <p:nvSpPr>
          <p:cNvPr id="27" name="文本框 10">
            <a:hlinkClick r:id="rId5" action="ppaction://hlinksldjump"/>
          </p:cNvPr>
          <p:cNvSpPr txBox="1"/>
          <p:nvPr/>
        </p:nvSpPr>
        <p:spPr>
          <a:xfrm>
            <a:off x="6119495" y="4545965"/>
            <a:ext cx="2962991"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Further Enhancement</a:t>
            </a:r>
          </a:p>
        </p:txBody>
      </p:sp>
      <p:sp>
        <p:nvSpPr>
          <p:cNvPr id="28" name="文本框 11">
            <a:hlinkClick r:id="rId6" action="ppaction://hlinksldjump"/>
          </p:cNvPr>
          <p:cNvSpPr txBox="1"/>
          <p:nvPr/>
        </p:nvSpPr>
        <p:spPr>
          <a:xfrm>
            <a:off x="7865186" y="5335270"/>
            <a:ext cx="2206310" cy="830997"/>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ct val="0"/>
              </a:spcBef>
              <a:buClrTx/>
              <a:buSzTx/>
              <a:buFontTx/>
            </a:pPr>
            <a:r>
              <a:rPr lang="en-US" altLang="zh-CN" sz="2400" b="1" dirty="0">
                <a:solidFill>
                  <a:schemeClr val="bg1"/>
                </a:solidFill>
                <a:sym typeface="+mn-ea"/>
              </a:rPr>
              <a:t>Supplementary </a:t>
            </a:r>
          </a:p>
          <a:p>
            <a:pPr algn="ctr" fontAlgn="auto">
              <a:spcBef>
                <a:spcPct val="0"/>
              </a:spcBef>
              <a:buClrTx/>
              <a:buSzTx/>
              <a:buFontTx/>
            </a:pPr>
            <a:r>
              <a:rPr lang="en-US" altLang="zh-CN" sz="2400" b="1" dirty="0">
                <a:solidFill>
                  <a:schemeClr val="bg1"/>
                </a:solidFill>
                <a:sym typeface="+mn-ea"/>
              </a:rPr>
              <a:t>Resources</a:t>
            </a:r>
          </a:p>
        </p:txBody>
      </p:sp>
    </p:spTree>
  </p:cSld>
  <p:clrMapOvr>
    <a:masterClrMapping/>
  </p:clrMapOvr>
  <p:transition>
    <p:rand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535430"/>
            <a:ext cx="10738485" cy="2933065"/>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           Zooming in</a:t>
            </a:r>
          </a:p>
          <a:p>
            <a:pPr algn="just">
              <a:lnSpc>
                <a:spcPct val="114000"/>
              </a:lnSpc>
            </a:pPr>
            <a:r>
              <a:rPr lang="en-US" altLang="zh-CN" sz="2400" dirty="0">
                <a:sym typeface="+mn-ea"/>
              </a:rPr>
              <a:t>8. College is about breaking out of your typical </a:t>
            </a:r>
            <a:r>
              <a:rPr lang="en-US" altLang="zh-CN" sz="2400" dirty="0">
                <a:solidFill>
                  <a:srgbClr val="C00000"/>
                </a:solidFill>
                <a:sym typeface="+mn-ea"/>
              </a:rPr>
              <a:t>comfort zone</a:t>
            </a:r>
            <a:r>
              <a:rPr lang="en-US" altLang="zh-CN" sz="2400" dirty="0">
                <a:sym typeface="+mn-ea"/>
              </a:rPr>
              <a:t>. (Para 11)</a:t>
            </a:r>
            <a:endParaRPr lang="en-US" altLang="zh-CN" sz="2400" dirty="0"/>
          </a:p>
          <a:p>
            <a:pPr algn="just">
              <a:lnSpc>
                <a:spcPct val="114000"/>
              </a:lnSpc>
            </a:pPr>
            <a:r>
              <a:rPr lang="en-US" altLang="zh-CN" sz="2400" dirty="0">
                <a:solidFill>
                  <a:srgbClr val="C00000"/>
                </a:solidFill>
                <a:sym typeface="+mn-ea"/>
              </a:rPr>
              <a:t>comfort zone</a:t>
            </a:r>
            <a:r>
              <a:rPr lang="en-US" altLang="zh-CN" sz="2400" dirty="0">
                <a:sym typeface="+mn-ea"/>
              </a:rPr>
              <a:t>: the range of activities or situations that you feel happy and confident in</a:t>
            </a:r>
            <a:endParaRPr lang="en-US" altLang="zh-CN" sz="2400" dirty="0"/>
          </a:p>
          <a:p>
            <a:pPr algn="just">
              <a:lnSpc>
                <a:spcPct val="114000"/>
              </a:lnSpc>
            </a:pPr>
            <a:r>
              <a:rPr lang="en-US" altLang="zh-CN" sz="2400" dirty="0">
                <a:sym typeface="+mn-ea"/>
              </a:rPr>
              <a:t>e.g. Most people, when faced with doing something that lies outside their comfort zone, will get nervous and panic.</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807014"/>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535430"/>
            <a:ext cx="10738485" cy="3353435"/>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           Zooming in</a:t>
            </a:r>
          </a:p>
          <a:p>
            <a:pPr algn="just">
              <a:lnSpc>
                <a:spcPct val="114000"/>
              </a:lnSpc>
            </a:pPr>
            <a:r>
              <a:rPr lang="en-US" altLang="zh-CN" sz="2400" dirty="0">
                <a:sym typeface="+mn-ea"/>
              </a:rPr>
              <a:t>9. Saturday entries encourage you to try new things, strike up conversations and friendships, experience new places, eat new foods, and </a:t>
            </a:r>
            <a:r>
              <a:rPr lang="en-US" altLang="zh-CN" sz="2400" dirty="0">
                <a:solidFill>
                  <a:srgbClr val="C00000"/>
                </a:solidFill>
                <a:sym typeface="+mn-ea"/>
              </a:rPr>
              <a:t>stretch your wings</a:t>
            </a:r>
            <a:r>
              <a:rPr lang="en-US" altLang="zh-CN" sz="2400" dirty="0">
                <a:sym typeface="+mn-ea"/>
              </a:rPr>
              <a:t>. (Para 11)</a:t>
            </a:r>
            <a:endParaRPr lang="zh-CN" altLang="zh-CN" sz="2400" dirty="0"/>
          </a:p>
          <a:p>
            <a:pPr algn="just">
              <a:lnSpc>
                <a:spcPct val="114000"/>
              </a:lnSpc>
            </a:pPr>
            <a:r>
              <a:rPr lang="en-US" altLang="zh-CN" sz="2400" dirty="0">
                <a:solidFill>
                  <a:srgbClr val="C00000"/>
                </a:solidFill>
                <a:sym typeface="+mn-ea"/>
              </a:rPr>
              <a:t>stretch one’s wings</a:t>
            </a:r>
            <a:r>
              <a:rPr lang="en-US" altLang="zh-CN" sz="2400" dirty="0">
                <a:sym typeface="+mn-ea"/>
              </a:rPr>
              <a:t>: to use one’s abilities for the first time in his life to do new and exciting things</a:t>
            </a:r>
            <a:endParaRPr lang="zh-CN" altLang="zh-CN" sz="2400" dirty="0"/>
          </a:p>
          <a:p>
            <a:pPr algn="just">
              <a:lnSpc>
                <a:spcPct val="114000"/>
              </a:lnSpc>
            </a:pPr>
            <a:r>
              <a:rPr lang="en-US" altLang="zh-CN" sz="2400" i="1" kern="100" dirty="0">
                <a:effectLst/>
                <a:latin typeface="Calibri" panose="020F0502020204030204" pitchFamily="34" charset="0"/>
                <a:ea typeface="宋体" panose="02010600030101010101" pitchFamily="2" charset="-122"/>
                <a:cs typeface="Calibri" panose="020F0502020204030204" pitchFamily="34" charset="0"/>
                <a:sym typeface="+mn-ea"/>
              </a:rPr>
              <a:t>e.g.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She'd been working for the same company for 15 years and it was time to leave and stretch her wings.</a:t>
            </a:r>
            <a:r>
              <a:rPr lang="en-US" altLang="zh-CN" sz="2400" kern="100" dirty="0">
                <a:effectLst/>
                <a:highlight>
                  <a:srgbClr val="00FFFF"/>
                </a:highlight>
                <a:latin typeface="Calibri" panose="020F0502020204030204" pitchFamily="34" charset="0"/>
                <a:ea typeface="宋体" panose="02010600030101010101" pitchFamily="2" charset="-122"/>
                <a:cs typeface="Calibri" panose="020F0502020204030204" pitchFamily="34" charset="0"/>
                <a:sym typeface="+mn-ea"/>
              </a:rPr>
              <a:t>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807014"/>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3" name="动作按钮: 后退或前一项 22">
            <a:hlinkClick r:id="rId4" action="ppaction://hlinksldjump" highlightClick="1"/>
            <a:extLst>
              <a:ext uri="{FF2B5EF4-FFF2-40B4-BE49-F238E27FC236}">
                <a16:creationId xmlns:a16="http://schemas.microsoft.com/office/drawing/2014/main" id="{CB7BA479-86AE-4D4D-B05E-C54BF51DAD54}"/>
              </a:ext>
            </a:extLst>
          </p:cNvPr>
          <p:cNvSpPr/>
          <p:nvPr/>
        </p:nvSpPr>
        <p:spPr>
          <a:xfrm>
            <a:off x="10863972" y="5785130"/>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36905" y="1431925"/>
            <a:ext cx="11074400" cy="829945"/>
          </a:xfrm>
          <a:prstGeom prst="rect">
            <a:avLst/>
          </a:prstGeom>
          <a:noFill/>
        </p:spPr>
        <p:txBody>
          <a:bodyPr wrap="square">
            <a:spAutoFit/>
          </a:bodyPr>
          <a:lstStyle/>
          <a:p>
            <a:pPr algn="l"/>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Fill in the blanks with words from the word bank. None of the words can be used more than once. Change the form when necessary.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10" name="图片 9"/>
          <p:cNvPicPr>
            <a:picLocks noChangeAspect="1"/>
          </p:cNvPicPr>
          <p:nvPr/>
        </p:nvPicPr>
        <p:blipFill>
          <a:blip r:embed="rId2"/>
          <a:stretch>
            <a:fillRect/>
          </a:stretch>
        </p:blipFill>
        <p:spPr>
          <a:xfrm>
            <a:off x="742315" y="2357755"/>
            <a:ext cx="3487420" cy="3956050"/>
          </a:xfrm>
          <a:prstGeom prst="rect">
            <a:avLst/>
          </a:prstGeom>
        </p:spPr>
      </p:pic>
      <p:sp>
        <p:nvSpPr>
          <p:cNvPr id="11" name="文本框 10"/>
          <p:cNvSpPr txBox="1"/>
          <p:nvPr/>
        </p:nvSpPr>
        <p:spPr>
          <a:xfrm>
            <a:off x="4309745" y="2319655"/>
            <a:ext cx="7338060" cy="3876675"/>
          </a:xfrm>
          <a:prstGeom prst="rect">
            <a:avLst/>
          </a:prstGeom>
          <a:noFill/>
        </p:spPr>
        <p:txBody>
          <a:bodyPr wrap="square">
            <a:spAutoFit/>
          </a:bodyPr>
          <a:lstStyle/>
          <a:p>
            <a:pPr marL="180340" indent="-18034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1. When raw materials or foods are ___________, they are prepared in factories before they are used or sold.</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180340" indent="-18034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2. It is a _______ but true that people are not machines.</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180340" indent="-18034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3. The government must _______ the different values these groups have.  </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180340" indent="-18034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4. If they fail to take action, the government will hold them ____________ .</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180340" indent="-18034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5. Whether good or bad, theories </a:t>
            </a:r>
            <a:r>
              <a:rPr lang="en-US" altLang="zh-CN" sz="2400" kern="100" dirty="0">
                <a:latin typeface="Calibri" panose="020F0502020204030204" pitchFamily="34" charset="0"/>
                <a:ea typeface="宋体" panose="02010600030101010101" pitchFamily="2" charset="-122"/>
                <a:cs typeface="Calibri" panose="020F0502020204030204" pitchFamily="34" charset="0"/>
              </a:rPr>
              <a:t>__</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_______ our patterns of behaviour and even transform us.</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12" name="文本框 11"/>
          <p:cNvSpPr txBox="1"/>
          <p:nvPr/>
        </p:nvSpPr>
        <p:spPr>
          <a:xfrm>
            <a:off x="9219400" y="2300403"/>
            <a:ext cx="1447800"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processed</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3" name="文本框 12"/>
          <p:cNvSpPr txBox="1"/>
          <p:nvPr/>
        </p:nvSpPr>
        <p:spPr>
          <a:xfrm>
            <a:off x="5529477" y="3152755"/>
            <a:ext cx="972638"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cliché</a:t>
            </a:r>
          </a:p>
        </p:txBody>
      </p:sp>
      <p:sp>
        <p:nvSpPr>
          <p:cNvPr id="14" name="文本框 13"/>
          <p:cNvSpPr txBox="1"/>
          <p:nvPr/>
        </p:nvSpPr>
        <p:spPr>
          <a:xfrm>
            <a:off x="7824053" y="3572958"/>
            <a:ext cx="1085456"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reflect</a:t>
            </a:r>
          </a:p>
        </p:txBody>
      </p:sp>
      <p:sp>
        <p:nvSpPr>
          <p:cNvPr id="17" name="文本框 16"/>
          <p:cNvSpPr txBox="1"/>
          <p:nvPr/>
        </p:nvSpPr>
        <p:spPr>
          <a:xfrm>
            <a:off x="5395984" y="4826295"/>
            <a:ext cx="1709705"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accountable</a:t>
            </a:r>
          </a:p>
        </p:txBody>
      </p:sp>
      <p:sp>
        <p:nvSpPr>
          <p:cNvPr id="18" name="文本框 17"/>
          <p:cNvSpPr txBox="1"/>
          <p:nvPr/>
        </p:nvSpPr>
        <p:spPr>
          <a:xfrm>
            <a:off x="9760854" y="5240057"/>
            <a:ext cx="1447801"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mold</a:t>
            </a: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7" grpId="0"/>
      <p:bldP spid="1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36905" y="1406525"/>
            <a:ext cx="11074400" cy="829945"/>
          </a:xfrm>
          <a:prstGeom prst="rect">
            <a:avLst/>
          </a:prstGeom>
          <a:noFill/>
        </p:spPr>
        <p:txBody>
          <a:bodyPr wrap="square">
            <a:spAutoFit/>
          </a:bodyPr>
          <a:lstStyle/>
          <a:p>
            <a:pPr algn="l"/>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Fill in the blanks with words from the word bank. None of the words can be used more than once. Change the form when necessary.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10" name="图片 9"/>
          <p:cNvPicPr>
            <a:picLocks noChangeAspect="1"/>
          </p:cNvPicPr>
          <p:nvPr/>
        </p:nvPicPr>
        <p:blipFill>
          <a:blip r:embed="rId2"/>
          <a:stretch>
            <a:fillRect/>
          </a:stretch>
        </p:blipFill>
        <p:spPr>
          <a:xfrm>
            <a:off x="742315" y="2332355"/>
            <a:ext cx="3487420" cy="3956050"/>
          </a:xfrm>
          <a:prstGeom prst="rect">
            <a:avLst/>
          </a:prstGeom>
        </p:spPr>
      </p:pic>
      <p:sp>
        <p:nvSpPr>
          <p:cNvPr id="4" name="文本框 3"/>
          <p:cNvSpPr txBox="1"/>
          <p:nvPr/>
        </p:nvSpPr>
        <p:spPr>
          <a:xfrm>
            <a:off x="4368800" y="2160270"/>
            <a:ext cx="7304405" cy="4297680"/>
          </a:xfrm>
          <a:prstGeom prst="rect">
            <a:avLst/>
          </a:prstGeom>
          <a:noFill/>
        </p:spPr>
        <p:txBody>
          <a:bodyPr wrap="square">
            <a:spAutoFit/>
          </a:bodyPr>
          <a:lstStyle/>
          <a:p>
            <a:pPr marL="180340" indent="-18034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6. She became the first woman to __</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___</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_______ a South Wales mining valley. </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180340" indent="-18034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7. </a:t>
            </a:r>
            <a:r>
              <a:rPr lang="en-US" altLang="zh-CN" sz="2400" kern="100" dirty="0">
                <a:solidFill>
                  <a:srgbClr val="000000"/>
                </a:solidFill>
                <a:effectLst/>
                <a:latin typeface="Calibri" panose="020F0502020204030204" pitchFamily="34" charset="0"/>
                <a:ea typeface="宋体" panose="02010600030101010101" pitchFamily="2" charset="-122"/>
                <a:cs typeface="Calibri" panose="020F0502020204030204" pitchFamily="34" charset="0"/>
              </a:rPr>
              <a:t>The University of San Marcos at Lima is the oldest __</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____</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___</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___</a:t>
            </a:r>
            <a:r>
              <a:rPr lang="en-US" altLang="zh-CN" sz="2400" b="1" kern="100" dirty="0">
                <a:solidFill>
                  <a:srgbClr val="00000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kern="100" dirty="0">
                <a:solidFill>
                  <a:srgbClr val="000000"/>
                </a:solidFill>
                <a:effectLst/>
                <a:latin typeface="Calibri" panose="020F0502020204030204" pitchFamily="34" charset="0"/>
                <a:ea typeface="宋体" panose="02010600030101010101" pitchFamily="2" charset="-122"/>
                <a:cs typeface="Calibri" panose="020F0502020204030204" pitchFamily="34" charset="0"/>
              </a:rPr>
              <a:t>institution in the New World, originating in a grant from Charles V.</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180340" indent="-18034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8. The government _________ on a </a:t>
            </a:r>
            <a:r>
              <a:rPr lang="en-US" altLang="zh-CN" sz="2400" kern="100" dirty="0" err="1">
                <a:effectLst/>
                <a:latin typeface="Calibri" panose="020F0502020204030204" pitchFamily="34" charset="0"/>
                <a:ea typeface="宋体" panose="02010600030101010101" pitchFamily="2" charset="-122"/>
                <a:cs typeface="Calibri" panose="020F0502020204030204" pitchFamily="34" charset="0"/>
              </a:rPr>
              <a:t>programme</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of radical economic reform.</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180340" indent="-18034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9. A key _______ for higher education in the 21st century is the need for greater diversity of courses.</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180340" indent="-18034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10. No one knew how to treat this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___</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_______ disease.</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5" name="文本框 4"/>
          <p:cNvSpPr txBox="1"/>
          <p:nvPr/>
        </p:nvSpPr>
        <p:spPr>
          <a:xfrm>
            <a:off x="9094992" y="2160563"/>
            <a:ext cx="1500809"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represent</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0" name="文本框 19"/>
          <p:cNvSpPr txBox="1"/>
          <p:nvPr/>
        </p:nvSpPr>
        <p:spPr>
          <a:xfrm>
            <a:off x="5788530" y="3382604"/>
            <a:ext cx="1500809"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collegiate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1" name="文本框 20"/>
          <p:cNvSpPr txBox="1"/>
          <p:nvPr/>
        </p:nvSpPr>
        <p:spPr>
          <a:xfrm>
            <a:off x="6832552" y="4236071"/>
            <a:ext cx="1500809"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embarked</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2" name="文本框 21"/>
          <p:cNvSpPr txBox="1"/>
          <p:nvPr/>
        </p:nvSpPr>
        <p:spPr>
          <a:xfrm>
            <a:off x="5683066" y="5116008"/>
            <a:ext cx="1010754"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issue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3" name="文本框 22"/>
          <p:cNvSpPr txBox="1"/>
          <p:nvPr/>
        </p:nvSpPr>
        <p:spPr>
          <a:xfrm>
            <a:off x="8876286" y="5894484"/>
            <a:ext cx="1291722"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dreaded</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grpSp>
        <p:nvGrpSpPr>
          <p:cNvPr id="24" name="组合 23"/>
          <p:cNvGrpSpPr/>
          <p:nvPr/>
        </p:nvGrpSpPr>
        <p:grpSpPr>
          <a:xfrm>
            <a:off x="867550" y="283464"/>
            <a:ext cx="1179420" cy="1051559"/>
            <a:chOff x="1313" y="323"/>
            <a:chExt cx="2280" cy="2032"/>
          </a:xfrm>
        </p:grpSpPr>
        <p:grpSp>
          <p:nvGrpSpPr>
            <p:cNvPr id="25" name="组合 158"/>
            <p:cNvGrpSpPr/>
            <p:nvPr/>
          </p:nvGrpSpPr>
          <p:grpSpPr>
            <a:xfrm>
              <a:off x="1313" y="323"/>
              <a:ext cx="2280" cy="2032"/>
              <a:chOff x="3720691" y="2824413"/>
              <a:chExt cx="1341120" cy="1209172"/>
            </a:xfrm>
          </p:grpSpPr>
          <p:sp>
            <p:nvSpPr>
              <p:cNvPr id="2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9"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6"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0" grpId="0"/>
      <p:bldP spid="21" grpId="0"/>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rPr>
              <a:t>Cultural Background</a:t>
            </a:r>
          </a:p>
        </p:txBody>
      </p:sp>
      <p:sp>
        <p:nvSpPr>
          <p:cNvPr id="13" name="文本框 12"/>
          <p:cNvSpPr txBox="1"/>
          <p:nvPr/>
        </p:nvSpPr>
        <p:spPr>
          <a:xfrm>
            <a:off x="831850" y="1633220"/>
            <a:ext cx="10620375" cy="4718050"/>
          </a:xfrm>
          <a:prstGeom prst="rect">
            <a:avLst/>
          </a:prstGeom>
          <a:noFill/>
        </p:spPr>
        <p:txBody>
          <a:bodyPr wrap="square" rtlCol="0">
            <a:spAutoFit/>
          </a:bodyPr>
          <a:lstStyle/>
          <a:p>
            <a:pPr algn="just">
              <a:lnSpc>
                <a:spcPct val="114000"/>
              </a:lnSpc>
              <a:buAutoNum type="arabicPeriod"/>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IIT Roorkee came into being as a result of the cumulative effort of the Indian government  and vision of Sir James Thomas who felt the need for an engineering college in India. Now, it offers </a:t>
            </a:r>
            <a:r>
              <a:rPr lang="en-US" altLang="zh-CN" sz="2400" kern="100" dirty="0" err="1">
                <a:effectLst/>
                <a:latin typeface="Calibri" panose="020F0502020204030204" pitchFamily="34" charset="0"/>
                <a:ea typeface="宋体" panose="02010600030101010101" pitchFamily="2" charset="-122"/>
                <a:cs typeface="Calibri" panose="020F0502020204030204" pitchFamily="34" charset="0"/>
              </a:rPr>
              <a:t>programmes</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in different engineering and scientific disciplines at undergraduate, post graduate and research levels. Admissions to its undergraduate </a:t>
            </a:r>
            <a:r>
              <a:rPr lang="en-US" altLang="zh-CN" sz="2400" kern="100" dirty="0" err="1">
                <a:effectLst/>
                <a:latin typeface="Calibri" panose="020F0502020204030204" pitchFamily="34" charset="0"/>
                <a:ea typeface="宋体" panose="02010600030101010101" pitchFamily="2" charset="-122"/>
                <a:cs typeface="Calibri" panose="020F0502020204030204" pitchFamily="34" charset="0"/>
              </a:rPr>
              <a:t>programmes</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are made on the basis of IIT-JEE.</a:t>
            </a:r>
          </a:p>
          <a:p>
            <a:pPr algn="just">
              <a:lnSpc>
                <a:spcPct val="114000"/>
              </a:lnSpc>
            </a:pPr>
            <a:endParaRPr lang="en-US" altLang="zh-CN" sz="1600" kern="100" dirty="0">
              <a:effectLst/>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2. Mafia (also called Assassin, Werewolf or Village) is a group role playing game of strategy, survival, and the ability to spot a fraud. The imaginary setting is a small village where the local townspeople and Mafia are in an all-out battle for survival. The game includes various forms. Usually it requires a deck of cards and twelve to twenty-four players.</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14" name="动作按钮: 后退或前一项 13">
            <a:hlinkClick r:id="" action="ppaction://hlinkshowjump?jump=previousslide" highlightClick="1"/>
          </p:cNvPr>
          <p:cNvSpPr/>
          <p:nvPr/>
        </p:nvSpPr>
        <p:spPr>
          <a:xfrm>
            <a:off x="11241157" y="5802678"/>
            <a:ext cx="467139" cy="523192"/>
          </a:xfrm>
          <a:prstGeom prst="actionButtonBackPrevious">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tags/tag1.xml><?xml version="1.0" encoding="utf-8"?>
<p:tagLst xmlns:a="http://schemas.openxmlformats.org/drawingml/2006/main" xmlns:r="http://schemas.openxmlformats.org/officeDocument/2006/relationships" xmlns:p="http://schemas.openxmlformats.org/presentationml/2006/main">
  <p:tag name="KSO_WM_SLIDE_ID" val="diagram2020857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23*540"/>
  <p:tag name="KSO_WM_SLIDE_POSITION" val="0*0"/>
  <p:tag name="KSO_WM_TAG_VERSION" val="1.0"/>
  <p:tag name="KSO_WM_BEAUTIFY_FLAG" val="#wm#"/>
  <p:tag name="KSO_WM_TEMPLATE_CATEGORY" val="diagram"/>
  <p:tag name="KSO_WM_TEMPLATE_INDEX" val="20208575"/>
  <p:tag name="KSO_WM_SLIDE_LAYOUT" val="a_b_d"/>
  <p:tag name="KSO_WM_SLIDE_LAYOUT_CNT" val="1_1_1"/>
  <p:tag name="KSO_WM_SLIDE_LAYOUT_INFO" val="{&quot;direction&quot;:1,&quot;id&quot;:&quot;2020-06-26T08:22:30&quot;,&quot;maxSize&quot;:{&quot;size1&quot;:26.300000000000001},&quot;minSize&quot;:{&quot;size1&quot;:26.300000000000001},&quot;normalSize&quot;:{&quot;size1&quot;:26.300000000000001},&quot;subLayout&quot;:[{&quot;backgroundInfo&quot;:[{&quot;bottom&quot;:0,&quot;bottomAbs&quot;:false,&quot;left&quot;:0,&quot;leftAbs&quot;:false,&quot;right&quot;:-0.094955490000000004,&quot;rightAbs&quot;:false,&quot;top&quot;:0,&quot;topAbs&quot;:false,&quot;type&quot;:&quot;leftRight&quot;}],&quot;id&quot;:&quot;2020-06-26T08:22:30&quot;,&quot;margin&quot;:{&quot;bottom&quot;:8.4670000076293945,&quot;left&quot;:1.6929999589920044,&quot;right&quot;:0.026000002399086952,&quot;top&quot;:3.3870000839233398},&quot;maxSize&quot;:{&quot;size1&quot;:35.27166861074943},&quot;minSize&quot;:{&quot;size1&quot;:25.271668610749419},&quot;normalSize&quot;:{&quot;size1&quot;:28.827224166304973},&quot;subLayout&quot;:[{&quot;id&quot;:&quot;2020-06-26T08:22:30&quot;,&quot;margin&quot;:{&quot;bottom&quot;:0.037641759961843491,&quot;left&quot;:1.6929999589920044,&quot;right&quot;:0.026000002399086952,&quot;top&quot;:3.3870000839233398},&quot;type&quot;:0},{&quot;id&quot;:&quot;2020-06-26T08:22:30&quot;,&quot;margin&quot;:{&quot;bottom&quot;:8.4670000076293945,&quot;left&quot;:1.6929999589920044,&quot;right&quot;:0.026000002399086952,&quot;top&quot;:0.032913796603679657},&quot;type&quot;:0}],&quot;type&quot;:0},{&quot;id&quot;:&quot;2020-06-26T08:22:30&quot;,&quot;margin&quot;:{&quot;bottom&quot;:2.5399999618530273,&quot;left&quot;:2.0899999141693115,&quot;right&quot;:2.5399999618530273,&quot;top&quot;:2.1170001029968262},&quot;type&quot;:0}],&quot;type&quot;:0}"/>
  <p:tag name="KSO_WM_SLIDE_BACKGROUND" val="[&quot;leftRight&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95c973fcd6134020a63a4180aebd3213&quot;,&quot;fill_align&quot;:&quot;lm&quot;,&quot;text_align&quot;:&quot;lm&quot;,&quot;text_direction&quot;:&quot;horizontal&quot;,&quot;chip_types&quot;:[&quot;header&quot;]},{&quot;fill_id&quot;:&quot;1c24f19bff6c4bd6a5f20f57a535bdbe&quot;,&quot;fill_align&quot;:&quot;cm&quot;,&quot;text_align&quot;:&quot;cm&quot;,&quot;text_direction&quot;:&quot;horizontal&quot;,&quot;chip_types&quot;:[&quot;diagram&quot;,&quot;pictext&quot;,&quot;picture&quot;,&quot;chart&quot;,&quot;table&quot;,&quot;video&quot;],&quot;support_features&quot;:[&quot;collage&quot;,&quot;carousel&quot;]}],[{&quot;fill_id&quot;:&quot;95c973fcd6134020a63a4180aebd3213&quot;,&quot;fill_align&quot;:&quot;lm&quot;,&quot;text_align&quot;:&quot;lm&quot;,&quot;text_direction&quot;:&quot;horizontal&quot;,&quot;chip_types&quot;:[&quot;text&quot;]},{&quot;fill_id&quot;:&quot;1c24f19bff6c4bd6a5f20f57a535bdbe&quot;,&quot;fill_align&quot;:&quot;cm&quot;,&quot;text_align&quot;:&quot;lm&quot;,&quot;text_direction&quot;:&quot;horizontal&quot;,&quot;chip_types&quot;:[&quot;text&quot;]}]]"/>
  <p:tag name="KSO_WM_CHIP_XID" val="5ef21358a491bb0086638bf9"/>
  <p:tag name="KSO_WM_CHIP_GROUPID" val="5ef21358a491bb0086638bf8"/>
  <p:tag name="KSO_WM_SLIDE_BK_DARK_LIGHT" val="2"/>
  <p:tag name="KSO_WM_SLIDE_BACKGROUND_TYPE" val="leftRight"/>
  <p:tag name="KSO_WM_SLIDE_SUPPORT_FEATURE_TYPE" val="3"/>
  <p:tag name="KSO_WM_TEMPLATE_ASSEMBLE_XID" val="5ef53fc4ea5a3ac527a1893c"/>
  <p:tag name="KSO_WM_TEMPLATE_ASSEMBLE_GROUPID" val="5ef53fc4ea5a3ac527a1893c"/>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3375c813-6200-43ed-b320-5f078b29ccfa}"/>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ab045d22-5801-4228-82d3-f1ae4edeb401}"/>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ad6dff62-c6e6-4d17-b593-31ea07d57361}"/>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8575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8575"/>
  <p:tag name="KSO_WM_UNIT_VALUE" val="375"/>
  <p:tag name="KSO_WM_TEMPLATE_ASSEMBLE_XID" val="5ef53fc4ea5a3ac527a1893c"/>
  <p:tag name="KSO_WM_TEMPLATE_ASSEMBLE_GROUPID" val="5ef53fc4ea5a3ac527a1893c"/>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575_1*i*2"/>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b422f2034e864be2a6101a6a8509cec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315"/>
  <p:tag name="KSO_WM_TEMPLATE_ASSEMBLE_XID" val="5ef53fc4ea5a3ac527a1893c"/>
  <p:tag name="KSO_WM_TEMPLATE_ASSEMBLE_GROUPID" val="5ef53fc4ea5a3ac527a1893c"/>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575_1*i*3"/>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0517c0a8d4e643faac4c14e8bfee663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TEXT_FILL_FORE_SCHEMECOLOR_INDEX_BRIGHTNESS" val="0"/>
  <p:tag name="KSO_WM_UNIT_TEXT_FILL_FORE_SCHEMECOLOR_INDEX" val="2"/>
  <p:tag name="KSO_WM_UNIT_TEXT_FILL_TYPE" val="1"/>
  <p:tag name="KSO_WM_UNIT_VALUE" val="252"/>
  <p:tag name="KSO_WM_TEMPLATE_ASSEMBLE_XID" val="5ef53fc4ea5a3ac527a1893c"/>
  <p:tag name="KSO_WM_TEMPLATE_ASSEMBLE_GROUPID" val="5ef53fc4ea5a3ac527a1893c"/>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575_1*i*4"/>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758ca4e4af8c46b28d1a14bc3761a7a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630"/>
  <p:tag name="KSO_WM_TEMPLATE_ASSEMBLE_XID" val="5ef53fc4ea5a3ac527a1893c"/>
  <p:tag name="KSO_WM_TEMPLATE_ASSEMBLE_GROUPID" val="5ef53fc4ea5a3ac527a1893c"/>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575_1*i*5"/>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660ef649c3cd4167ac48b71d6d399a1a"/>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ef53fc4ea5a3ac527a1893c"/>
  <p:tag name="KSO_WM_TEMPLATE_ASSEMBLE_GROUPID" val="5ef53fc4ea5a3ac527a1893c"/>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575_1*i*6"/>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600c20734b6f4271bb27757094427133"/>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ef53fc4ea5a3ac527a1893c"/>
  <p:tag name="KSO_WM_TEMPLATE_ASSEMBLE_GROUPID" val="5ef53fc4ea5a3ac527a1893c"/>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575"/>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575"/>
</p:tagLst>
</file>

<file path=ppt/theme/theme1.xml><?xml version="1.0" encoding="utf-8"?>
<a:theme xmlns:a="http://schemas.openxmlformats.org/drawingml/2006/main" name="回顾">
  <a:themeElements>
    <a:clrScheme name="回顾">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回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txDef>
      <a:spPr>
        <a:noFill/>
      </a:spPr>
      <a:bodyPr wrap="square">
        <a:spAutoFit/>
      </a:bodyPr>
      <a:lstStyle>
        <a:defPPr algn="l">
          <a:defRPr sz="2400" dirty="0">
            <a:effectLst/>
            <a:latin typeface="Times New Roman" panose="02020603050405020304" pitchFamily="18" charset="0"/>
            <a:ea typeface="宋体" panose="02010600030101010101" pitchFamily="2"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81</TotalTime>
  <Words>8027</Words>
  <Application>Microsoft Office PowerPoint</Application>
  <PresentationFormat>宽屏</PresentationFormat>
  <Paragraphs>844</Paragraphs>
  <Slides>83</Slides>
  <Notes>2</Notes>
  <HiddenSlides>0</HiddenSlides>
  <MMClips>4</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83</vt:i4>
      </vt:variant>
    </vt:vector>
  </HeadingPairs>
  <TitlesOfParts>
    <vt:vector size="97" baseType="lpstr">
      <vt:lpstr>Americana XBd BT</vt:lpstr>
      <vt:lpstr>brushtipTravis</vt:lpstr>
      <vt:lpstr>等线</vt:lpstr>
      <vt:lpstr>方正汉真广标简体</vt:lpstr>
      <vt:lpstr>微软雅黑</vt:lpstr>
      <vt:lpstr>Arial</vt:lpstr>
      <vt:lpstr>Bodoni MT Condensed</vt:lpstr>
      <vt:lpstr>Bradley Hand ITC</vt:lpstr>
      <vt:lpstr>Broadway</vt:lpstr>
      <vt:lpstr>Calibri</vt:lpstr>
      <vt:lpstr>Calibri Light</vt:lpstr>
      <vt:lpstr>Times New Roman</vt:lpstr>
      <vt:lpstr>Wingdings</vt:lpstr>
      <vt:lpstr>回顾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 University Education</dc:title>
  <dc:creator>wgq</dc:creator>
  <cp:lastModifiedBy>wgq</cp:lastModifiedBy>
  <cp:revision>208</cp:revision>
  <dcterms:created xsi:type="dcterms:W3CDTF">2020-08-15T02:55:00Z</dcterms:created>
  <dcterms:modified xsi:type="dcterms:W3CDTF">2020-09-04T05:55:33Z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